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77" r:id="rId3"/>
    <p:sldId id="278" r:id="rId4"/>
    <p:sldId id="272" r:id="rId5"/>
    <p:sldId id="274" r:id="rId6"/>
    <p:sldId id="280" r:id="rId7"/>
    <p:sldId id="257" r:id="rId8"/>
    <p:sldId id="258" r:id="rId9"/>
    <p:sldId id="273" r:id="rId10"/>
    <p:sldId id="259" r:id="rId11"/>
    <p:sldId id="260" r:id="rId12"/>
    <p:sldId id="279" r:id="rId13"/>
    <p:sldId id="270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4" d="100"/>
          <a:sy n="64" d="100"/>
        </p:scale>
        <p:origin x="14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83FD2A-1ACF-4FA7-95AA-1D7CFF3E0CE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617AA-37AF-484C-92AA-4657171B6F30}" type="slidenum">
              <a:rPr lang="en-GB"/>
              <a:pPr/>
              <a:t>1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73424-F964-4E62-8A97-107864B02C2B}" type="slidenum">
              <a:rPr lang="en-GB"/>
              <a:pPr/>
              <a:t>4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FF868-10ED-492B-A842-F06F15AD663A}" type="slidenum">
              <a:rPr lang="en-GB"/>
              <a:pPr/>
              <a:t>5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7044-6DDB-4620-9264-35E2AD86779E}" type="slidenum">
              <a:rPr lang="en-GB"/>
              <a:pPr/>
              <a:t>7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9D813-B5CA-43F0-BCC0-74D14FFCCFF1}" type="slidenum">
              <a:rPr lang="en-GB"/>
              <a:pPr/>
              <a:t>8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E7687-8B7E-42ED-ABDF-8711799C7F5D}" type="slidenum">
              <a:rPr lang="en-GB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5D164-B074-490B-A02C-04AF3A306F68}" type="slidenum">
              <a:rPr lang="en-GB"/>
              <a:pPr/>
              <a:t>11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6A3E6-03EF-4828-8FDD-B515631871CC}" type="slidenum">
              <a:rPr lang="en-GB"/>
              <a:pPr/>
              <a:t>13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5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15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6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16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6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17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7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BB0A9E-5168-4C7F-AE54-96EA49C3C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C32B4-9269-4CBA-B219-8057FAB7A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CA711-7B5C-4CEB-9042-40DCA078B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0CC287EC-4FB6-44B8-A7A6-9BDF1E6A6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CBBAECB1-9A04-45C0-AE99-D1797DF23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69F3-A3F7-40F7-9C5D-66D83137C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04552-F5B4-47E6-AAF1-F9FB604C3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A22CD-332A-48B2-B39C-9D79943BD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2FB4D-B86A-46DD-AEB2-280D11B5F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2BE01-750C-4321-8D3F-716B801EB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8D22F-3A95-47F0-9D62-219333ED2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92CEC-1E68-4547-A000-43E5421D6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57C2A-59BE-4A63-A464-627FDEAAB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2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1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982D6F2-6BAA-4D40-95E6-D2B3A3FF29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hyperlink" Target="http://teachpol.tcnj.edu/amer_pol_hist/thumbnail453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524000"/>
            <a:ext cx="3881438" cy="2133600"/>
          </a:xfrm>
        </p:spPr>
        <p:txBody>
          <a:bodyPr/>
          <a:lstStyle/>
          <a:p>
            <a:r>
              <a:rPr lang="en-US"/>
              <a:t>To Kill a Mockingbird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886200"/>
            <a:ext cx="2819400" cy="1752600"/>
          </a:xfrm>
        </p:spPr>
        <p:txBody>
          <a:bodyPr/>
          <a:lstStyle/>
          <a:p>
            <a:r>
              <a:rPr lang="en-US"/>
              <a:t>By Harper Lee</a:t>
            </a:r>
          </a:p>
        </p:txBody>
      </p:sp>
      <p:pic>
        <p:nvPicPr>
          <p:cNvPr id="2054" name="Picture 6" descr="mockingbi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38100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5716587" cy="1555750"/>
          </a:xfrm>
        </p:spPr>
        <p:txBody>
          <a:bodyPr/>
          <a:lstStyle/>
          <a:p>
            <a:r>
              <a:rPr lang="en-US" dirty="0"/>
              <a:t>The Mockingbird as a Symbol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133600"/>
            <a:ext cx="8307387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Symbolizes everything that is good and harmless in this world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Bird that sings for our pleasure.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image or symbol appears four times in the novel.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Tom Robinson &amp; Boo Radley connect with the mockingbird.</a:t>
            </a:r>
          </a:p>
        </p:txBody>
      </p:sp>
      <p:pic>
        <p:nvPicPr>
          <p:cNvPr id="8197" name="Picture 5" descr="mocking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94475" y="304800"/>
            <a:ext cx="1347788" cy="175260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Jean Louis Finch – “Scout”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1600"/>
            <a:ext cx="4037012" cy="4724400"/>
          </a:xfrm>
        </p:spPr>
        <p:txBody>
          <a:bodyPr/>
          <a:lstStyle/>
          <a:p>
            <a:r>
              <a:rPr lang="en-US" sz="2800" dirty="0"/>
              <a:t>The story’s narrator</a:t>
            </a:r>
          </a:p>
          <a:p>
            <a:r>
              <a:rPr lang="en-US" sz="2800" dirty="0"/>
              <a:t>As an adult, Scout tells of the momentous events and influential people of her years during the story.</a:t>
            </a:r>
          </a:p>
          <a:p>
            <a:r>
              <a:rPr lang="en-US" sz="2800" dirty="0"/>
              <a:t>Age six when the story begins</a:t>
            </a:r>
          </a:p>
          <a:p>
            <a:r>
              <a:rPr lang="en-US" sz="2800" dirty="0"/>
              <a:t>Naturally curious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3317" name="Picture 5" descr="badham2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13313" y="1598613"/>
            <a:ext cx="3500437" cy="4497387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8154-0621-4016-9306-B1C6AAAC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Regional Speech/Linguistic Practices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01E78-BFCA-4DB3-808F-09C3B2B795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Speech of children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Scout, Jem, Dill, others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slang</a:t>
            </a:r>
          </a:p>
          <a:p>
            <a:pPr>
              <a:lnSpc>
                <a:spcPct val="80000"/>
              </a:lnSpc>
            </a:pPr>
            <a:r>
              <a:rPr lang="en-US" dirty="0"/>
              <a:t>Speech of adults to children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explain complicated ideas, events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discipline, educate</a:t>
            </a:r>
          </a:p>
          <a:p>
            <a:pPr>
              <a:lnSpc>
                <a:spcPct val="80000"/>
              </a:lnSpc>
            </a:pPr>
            <a:r>
              <a:rPr lang="en-US" dirty="0"/>
              <a:t>Speech of adults to each other</a:t>
            </a:r>
          </a:p>
          <a:p>
            <a:endParaRPr lang="en-US" dirty="0"/>
          </a:p>
        </p:txBody>
      </p:sp>
      <p:pic>
        <p:nvPicPr>
          <p:cNvPr id="4098" name="Picture 2" descr="Chapter Summaries - TKAM Blog">
            <a:extLst>
              <a:ext uri="{FF2B5EF4-FFF2-40B4-BE49-F238E27FC236}">
                <a16:creationId xmlns:a16="http://schemas.microsoft.com/office/drawing/2014/main" id="{5932C94B-2928-4785-9AB8-05F2DCEE97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3" y="2895600"/>
            <a:ext cx="3956848" cy="21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3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7" y="304800"/>
            <a:ext cx="8226425" cy="793750"/>
          </a:xfrm>
        </p:spPr>
        <p:txBody>
          <a:bodyPr/>
          <a:lstStyle/>
          <a:p>
            <a:r>
              <a:rPr lang="en-US" sz="3600" dirty="0"/>
              <a:t>Regional Speech/Linguistic Practices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561" y="1105525"/>
            <a:ext cx="3844639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Formal language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Court room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Atticus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Colloquialisms and vernacular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Code switching (Calpurnia)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Black/white, rich/poor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Offensive language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Profanity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Racial slurs (“nigger,” “darky,” “colored,” “Negroes”)</a:t>
            </a:r>
          </a:p>
        </p:txBody>
      </p:sp>
      <p:pic>
        <p:nvPicPr>
          <p:cNvPr id="1028" name="Picture 4" descr="How Do We Teach “To Kill a Mockingbird” and Honestly Confront Racism? -  Yes! Magazine">
            <a:extLst>
              <a:ext uri="{FF2B5EF4-FFF2-40B4-BE49-F238E27FC236}">
                <a16:creationId xmlns:a16="http://schemas.microsoft.com/office/drawing/2014/main" id="{1D4D34F6-5F78-4C58-881E-7255BAA2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21" y="1295400"/>
            <a:ext cx="3512020" cy="27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o Kill a Mockingbird: Discrimination Against Race, Gender, and Class | The  Artifice">
            <a:extLst>
              <a:ext uri="{FF2B5EF4-FFF2-40B4-BE49-F238E27FC236}">
                <a16:creationId xmlns:a16="http://schemas.microsoft.com/office/drawing/2014/main" id="{BB07DCDB-B7D1-481F-88F5-7B2756131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21" y="4020098"/>
            <a:ext cx="351202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>
            <a:extLst>
              <a:ext uri="{FF2B5EF4-FFF2-40B4-BE49-F238E27FC236}">
                <a16:creationId xmlns:a16="http://schemas.microsoft.com/office/drawing/2014/main" id="{53A632C5-D8D4-4D4A-9D2F-C5D17B83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5">
            <a:extLst>
              <a:ext uri="{FF2B5EF4-FFF2-40B4-BE49-F238E27FC236}">
                <a16:creationId xmlns:a16="http://schemas.microsoft.com/office/drawing/2014/main" id="{844BD33A-12D4-4750-983B-6D8658D65B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038600" cy="5745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</a:rPr>
              <a:t>Overview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</a:rPr>
              <a:t>Part I: The Reclusive Boo Radley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>
                    <a:lumMod val="10000"/>
                  </a:schemeClr>
                </a:solidFill>
              </a:rPr>
              <a:t>Part II: The Trial of Tom Robinson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C9757F93-4BF1-4382-A4E6-4C00EB81399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>
                    <a:lumMod val="10000"/>
                  </a:schemeClr>
                </a:solidFill>
                <a:effectLst/>
              </a:rPr>
              <a:t>The novel is divided into two primary sections: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10000"/>
                  </a:schemeClr>
                </a:solidFill>
                <a:effectLst/>
              </a:rPr>
              <a:t>Part I: Scout and Jem are  fascinated by their reclusive neighbor named Boo Radley.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10000"/>
                  </a:schemeClr>
                </a:solidFill>
                <a:effectLst/>
              </a:rPr>
              <a:t>Scout, Jem and a close friend, Dill, develop a strange relationship with Boo over the course of the novel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solidFill>
                <a:schemeClr val="tx1">
                  <a:lumMod val="10000"/>
                </a:schemeClr>
              </a:solidFill>
              <a:effectLst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tx1">
                    <a:lumMod val="10000"/>
                  </a:schemeClr>
                </a:solidFill>
                <a:effectLst/>
              </a:rPr>
              <a:t>Part II: The trial of Tom Robinson, a black man accused of raping a white woman.  Scout’s father, Atticus, defends Tom.  </a:t>
            </a:r>
            <a:endParaRPr lang="en-US" altLang="en-US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75FDD735-CB7E-453D-A506-6314A6F5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3434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9">
            <a:extLst>
              <a:ext uri="{FF2B5EF4-FFF2-40B4-BE49-F238E27FC236}">
                <a16:creationId xmlns:a16="http://schemas.microsoft.com/office/drawing/2014/main" id="{DDA42E04-1BBC-490C-BDD1-4EF878EF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67250"/>
            <a:ext cx="4343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7834-C6FF-4488-AD1D-011D6AD7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of TKAM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90DF-4493-44F9-A0C6-E8DB35377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87825" cy="4343399"/>
          </a:xfrm>
        </p:spPr>
        <p:txBody>
          <a:bodyPr/>
          <a:lstStyle/>
          <a:p>
            <a:r>
              <a:rPr lang="en-US" sz="2400" dirty="0"/>
              <a:t>July 11, 1960</a:t>
            </a:r>
          </a:p>
          <a:p>
            <a:r>
              <a:rPr lang="en-US" sz="2400" dirty="0"/>
              <a:t>Lee was 34 years old</a:t>
            </a:r>
          </a:p>
          <a:p>
            <a:r>
              <a:rPr lang="en-US" sz="2400" dirty="0"/>
              <a:t>Won the Pulitzer Prize for fiction in 1961</a:t>
            </a:r>
          </a:p>
          <a:p>
            <a:r>
              <a:rPr lang="en-US" sz="2400" dirty="0"/>
              <a:t>1962 movie version, starring Gregory Peck, won three Oscars</a:t>
            </a:r>
          </a:p>
          <a:p>
            <a:r>
              <a:rPr lang="en-US" sz="2400" dirty="0"/>
              <a:t>Nelle Harper Lee lived a quiet life—objected to being called a recluse</a:t>
            </a:r>
          </a:p>
          <a:p>
            <a:endParaRPr lang="en-US" sz="24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3A21F14-C914-4CA9-A612-ABB4EA25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3803"/>
            <a:ext cx="396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48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B39D-4C16-4649-8CBE-7D8D647D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76200"/>
            <a:ext cx="8226425" cy="488949"/>
          </a:xfrm>
        </p:spPr>
        <p:txBody>
          <a:bodyPr/>
          <a:lstStyle/>
          <a:p>
            <a:r>
              <a:rPr lang="en-US" dirty="0"/>
              <a:t>The critics say…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F33C-DC81-420B-81AC-22BB2C015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248" y="952500"/>
            <a:ext cx="4270375" cy="4953000"/>
          </a:xfrm>
        </p:spPr>
        <p:txBody>
          <a:bodyPr/>
          <a:lstStyle/>
          <a:p>
            <a:r>
              <a:rPr lang="en-US" sz="2400" dirty="0"/>
              <a:t>One of the most banned book in US</a:t>
            </a:r>
          </a:p>
          <a:p>
            <a:r>
              <a:rPr lang="en-US" sz="2400" dirty="0"/>
              <a:t>Derogatory language referring to black people, people with mental disabilities, poor people; profanity</a:t>
            </a:r>
          </a:p>
          <a:p>
            <a:r>
              <a:rPr lang="en-US" sz="2400" dirty="0"/>
              <a:t>Topics of racism, rape, poverty</a:t>
            </a:r>
          </a:p>
          <a:p>
            <a:r>
              <a:rPr lang="en-US" sz="2400" dirty="0"/>
              <a:t>“White savior” theme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159F6-48DB-4086-A905-5D4DFE456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77" y="952500"/>
            <a:ext cx="4270375" cy="5594349"/>
          </a:xfrm>
        </p:spPr>
        <p:txBody>
          <a:bodyPr/>
          <a:lstStyle/>
          <a:p>
            <a:r>
              <a:rPr lang="en-US" sz="2400" dirty="0"/>
              <a:t>Library Journal survey: Best book of the century</a:t>
            </a:r>
          </a:p>
          <a:p>
            <a:r>
              <a:rPr lang="en-US" sz="2400" dirty="0"/>
              <a:t>Lee was awarded the Presidential Medal of Freedom for contribution to literature in 2007.</a:t>
            </a:r>
          </a:p>
          <a:p>
            <a:r>
              <a:rPr lang="en-US" sz="2400" dirty="0"/>
              <a:t>Novel has sold more than 40 million copies</a:t>
            </a:r>
          </a:p>
          <a:p>
            <a:r>
              <a:rPr lang="en-US" sz="2400" dirty="0"/>
              <a:t>Sells over 1 million copies annually</a:t>
            </a:r>
          </a:p>
          <a:p>
            <a:r>
              <a:rPr lang="en-US" sz="2400" dirty="0"/>
              <a:t>Translated into more than 40 languages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3E4C4966-53B7-499F-84DA-349B6A5D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" y="5113734"/>
            <a:ext cx="4651377" cy="17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2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9967"/>
            <a:ext cx="8226425" cy="1143000"/>
          </a:xfrm>
        </p:spPr>
        <p:txBody>
          <a:bodyPr/>
          <a:lstStyle/>
          <a:p>
            <a:r>
              <a:rPr lang="en-US" dirty="0"/>
              <a:t>Harper Lee’s </a:t>
            </a:r>
            <a:r>
              <a:rPr lang="en-US" i="1" dirty="0"/>
              <a:t>TKAM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19200"/>
            <a:ext cx="4037012" cy="5410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Probably at least partly based on Lee’s own experiences growing up in Alabama</a:t>
            </a:r>
          </a:p>
          <a:p>
            <a:pPr eaLnBrk="1" hangingPunct="1"/>
            <a:r>
              <a:rPr lang="en-US" altLang="en-US" sz="2400" dirty="0"/>
              <a:t>During Lee’s youth she witnessed the famous Scottsboro Trial </a:t>
            </a:r>
          </a:p>
          <a:p>
            <a:pPr lvl="1" eaLnBrk="1" hangingPunct="1"/>
            <a:r>
              <a:rPr lang="en-US" altLang="en-US" sz="2000" dirty="0"/>
              <a:t>In the trial black men were accused of raping 2 white women and were unfairly sentenced	</a:t>
            </a:r>
          </a:p>
          <a:p>
            <a:pPr lvl="1" eaLnBrk="1" hangingPunct="1"/>
            <a:r>
              <a:rPr lang="en-US" altLang="en-US" sz="2000" dirty="0"/>
              <a:t>The result of the Scottsboro trial is largely thought to be inspiration for Lee’s novel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9703" name="Picture 7" descr="SCOT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191000" cy="365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Legal Segregation in Alabama 1923-1940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828800"/>
            <a:ext cx="4037012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No white female nurses in hospitals that treat black men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Separate passenger train cars for whites and blacks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Separate waiting rooms for whites and blacks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Separation of white and black convicts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Separate schools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 interracial marriages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Segregated water fountains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Segregated theatres</a:t>
            </a:r>
          </a:p>
        </p:txBody>
      </p:sp>
      <p:pic>
        <p:nvPicPr>
          <p:cNvPr id="33801" name="Picture 9" descr="SEGREG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r="38000"/>
          <a:stretch>
            <a:fillRect/>
          </a:stretch>
        </p:blipFill>
        <p:spPr>
          <a:xfrm>
            <a:off x="6248400" y="955675"/>
            <a:ext cx="2438400" cy="1674813"/>
          </a:xfrm>
          <a:noFill/>
          <a:ln/>
        </p:spPr>
      </p:pic>
      <p:pic>
        <p:nvPicPr>
          <p:cNvPr id="33804" name="Picture 12" descr="School segregation protest.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>
          <a:xfrm>
            <a:off x="4876800" y="2819400"/>
            <a:ext cx="3254375" cy="3886200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D9D9-B5A8-41B8-A30D-E27597477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Arc of </a:t>
            </a:r>
            <a:r>
              <a:rPr lang="en-US" i="1" dirty="0"/>
              <a:t>TKAM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5F6AA-4ACF-4F84-A594-20C9B9E7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8613"/>
            <a:ext cx="8535987" cy="4497387"/>
          </a:xfrm>
        </p:spPr>
        <p:txBody>
          <a:bodyPr/>
          <a:lstStyle/>
          <a:p>
            <a:r>
              <a:rPr lang="en-US" dirty="0"/>
              <a:t>Not a plot-driven story (no 5-part structure), but character-driven</a:t>
            </a:r>
          </a:p>
          <a:p>
            <a:r>
              <a:rPr lang="en-US" dirty="0"/>
              <a:t>Numerous inciting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incidents (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episode, plot point, or </a:t>
            </a:r>
            <a:r>
              <a:rPr lang="en-US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en-US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that hooks the reader and thrusts the protagonist into the main action of the story)</a:t>
            </a:r>
          </a:p>
          <a:p>
            <a:endParaRPr lang="en-US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4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Maycomb, Alabama (fictional small town)</a:t>
            </a:r>
          </a:p>
          <a:p>
            <a:r>
              <a:rPr lang="en-US" sz="2800" dirty="0"/>
              <a:t>Early 1930s</a:t>
            </a:r>
          </a:p>
          <a:p>
            <a:r>
              <a:rPr lang="en-US" sz="2800" dirty="0"/>
              <a:t>After Great Depression and during Jim Crow era</a:t>
            </a:r>
          </a:p>
          <a:p>
            <a:r>
              <a:rPr lang="en-US" sz="2800" dirty="0"/>
              <a:t>White supremacy a major issue; echoes of slavery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C6BD7A8-0BBE-4282-8992-C8D57454F21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15" y="2286000"/>
            <a:ext cx="412311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-76200"/>
            <a:ext cx="8226425" cy="1143000"/>
          </a:xfrm>
        </p:spPr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838200"/>
            <a:ext cx="4725987" cy="5791200"/>
          </a:xfrm>
        </p:spPr>
        <p:txBody>
          <a:bodyPr/>
          <a:lstStyle/>
          <a:p>
            <a:r>
              <a:rPr lang="en-US" sz="2800" dirty="0"/>
              <a:t>Racial Injustice/Racism</a:t>
            </a:r>
          </a:p>
          <a:p>
            <a:r>
              <a:rPr lang="en-US" sz="2800" dirty="0"/>
              <a:t>Social Structures</a:t>
            </a:r>
          </a:p>
          <a:p>
            <a:r>
              <a:rPr lang="en-US" sz="2800" dirty="0"/>
              <a:t>Social Consciousness</a:t>
            </a:r>
          </a:p>
          <a:p>
            <a:r>
              <a:rPr lang="en-US" sz="2800" dirty="0"/>
              <a:t>Human Dignity</a:t>
            </a:r>
          </a:p>
          <a:p>
            <a:r>
              <a:rPr lang="en-US" sz="2800" dirty="0"/>
              <a:t>Human Capacity for Good &amp; Evil</a:t>
            </a:r>
          </a:p>
          <a:p>
            <a:r>
              <a:rPr lang="en-US" sz="2800" dirty="0"/>
              <a:t>Moral, Practical, and Academic Education </a:t>
            </a:r>
          </a:p>
          <a:p>
            <a:r>
              <a:rPr lang="en-US" sz="2800" dirty="0"/>
              <a:t>Courage and Compassion</a:t>
            </a:r>
          </a:p>
          <a:p>
            <a:r>
              <a:rPr lang="en-US" sz="2800" dirty="0"/>
              <a:t>Gender Roles</a:t>
            </a:r>
          </a:p>
          <a:p>
            <a:r>
              <a:rPr lang="en-US" sz="2800" dirty="0"/>
              <a:t>Loss of Innocence</a:t>
            </a:r>
          </a:p>
        </p:txBody>
      </p:sp>
      <p:pic>
        <p:nvPicPr>
          <p:cNvPr id="7180" name="Picture 12" descr="Mkgb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371600"/>
            <a:ext cx="3270250" cy="44958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7D4BB4B-D9D6-4F9C-AF63-615869E842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7A70AB2D-B785-4C76-8935-83DDA1AC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6">
            <a:extLst>
              <a:ext uri="{FF2B5EF4-FFF2-40B4-BE49-F238E27FC236}">
                <a16:creationId xmlns:a16="http://schemas.microsoft.com/office/drawing/2014/main" id="{08A3D82A-2711-4C5B-983E-B585E814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Rectangle 7">
            <a:extLst>
              <a:ext uri="{FF2B5EF4-FFF2-40B4-BE49-F238E27FC236}">
                <a16:creationId xmlns:a16="http://schemas.microsoft.com/office/drawing/2014/main" id="{DCC51D70-458B-488D-97A4-BFE18F16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40075"/>
            <a:ext cx="4572000" cy="20415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Mockingbirds don't do one thing but make music for us to enjoy…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B8568B6B-B88F-4BA1-A748-0726D6E98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46482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That's why it's a sin to kill a mockingbird.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1652</TotalTime>
  <Words>623</Words>
  <Application>Microsoft Office PowerPoint</Application>
  <PresentationFormat>On-screen Show (4:3)</PresentationFormat>
  <Paragraphs>106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Wingdings</vt:lpstr>
      <vt:lpstr>Fading Grid</vt:lpstr>
      <vt:lpstr>To Kill a Mockingbird</vt:lpstr>
      <vt:lpstr>Publication of TKAM</vt:lpstr>
      <vt:lpstr>The critics say…</vt:lpstr>
      <vt:lpstr>Harper Lee’s TKAM</vt:lpstr>
      <vt:lpstr>Legal Segregation in Alabama 1923-1940</vt:lpstr>
      <vt:lpstr>Narrative Arc of TKAM</vt:lpstr>
      <vt:lpstr>Setting</vt:lpstr>
      <vt:lpstr>Themes</vt:lpstr>
      <vt:lpstr>PowerPoint Presentation</vt:lpstr>
      <vt:lpstr>The Mockingbird as a Symbol</vt:lpstr>
      <vt:lpstr>Jean Louis Finch – “Scout”</vt:lpstr>
      <vt:lpstr>Regional Speech/Linguistic Practices</vt:lpstr>
      <vt:lpstr>Regional Speech/Linguistic Practices</vt:lpstr>
      <vt:lpstr>PowerPoint Presentation</vt:lpstr>
    </vt:vector>
  </TitlesOfParts>
  <Company>Ward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</dc:title>
  <dc:creator>Lisa Ward</dc:creator>
  <cp:lastModifiedBy>KARA LYCKE</cp:lastModifiedBy>
  <cp:revision>44</cp:revision>
  <dcterms:created xsi:type="dcterms:W3CDTF">2007-09-30T00:58:19Z</dcterms:created>
  <dcterms:modified xsi:type="dcterms:W3CDTF">2020-09-08T02:17:55Z</dcterms:modified>
</cp:coreProperties>
</file>