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293" r:id="rId5"/>
    <p:sldId id="302" r:id="rId6"/>
    <p:sldId id="294" r:id="rId7"/>
    <p:sldId id="295" r:id="rId8"/>
    <p:sldId id="296" r:id="rId9"/>
    <p:sldId id="297" r:id="rId10"/>
    <p:sldId id="303" r:id="rId11"/>
    <p:sldId id="298" r:id="rId12"/>
    <p:sldId id="299" r:id="rId13"/>
    <p:sldId id="300" r:id="rId14"/>
    <p:sldId id="301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19" autoAdjust="0"/>
  </p:normalViewPr>
  <p:slideViewPr>
    <p:cSldViewPr snapToGrid="0">
      <p:cViewPr varScale="1">
        <p:scale>
          <a:sx n="86" d="100"/>
          <a:sy n="86" d="100"/>
        </p:scale>
        <p:origin x="47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t>8/25/2020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13444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F40B7-36AB-4376-BE14-EF7004D79BB9}" type="datetime1">
              <a:rPr lang="en-US" smtClean="0"/>
              <a:t>8/25/2020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30085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CAB8-DCAE-46A5-AADA-B3FAD11A54E0}" type="datetime1">
              <a:rPr lang="en-US" smtClean="0"/>
              <a:t>8/25/2020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99999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8/25/2020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04002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lang="en-US" smtClean="0"/>
              <a:t>8/25/2020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79602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8/25/2020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9987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8/25/2020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76868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8/25/2020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19674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8/25/2020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78246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t>8/25/2020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88635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8/25/2020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913042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8/25/2020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3215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9F73848-91FE-4D29-B0DC-BFC4084166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-839"/>
            <a:ext cx="12191980" cy="6858000"/>
          </a:xfrm>
          <a:prstGeom prst="rect">
            <a:avLst/>
          </a:prstGeom>
        </p:spPr>
      </p:pic>
      <p:sp>
        <p:nvSpPr>
          <p:cNvPr id="89" name="Rectangle 88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5067" y="1808532"/>
            <a:ext cx="5452527" cy="3240936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61010" y="1975104"/>
            <a:ext cx="5120640" cy="2907792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C3B467-088C-4F3D-A9A7-105C4E1E2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33793" y="2355458"/>
            <a:ext cx="4775075" cy="1630907"/>
          </a:xfrm>
        </p:spPr>
        <p:txBody>
          <a:bodyPr>
            <a:normAutofit fontScale="90000"/>
          </a:bodyPr>
          <a:lstStyle/>
          <a:p>
            <a:r>
              <a:rPr lang="en-US" sz="4400" dirty="0">
                <a:solidFill>
                  <a:schemeClr val="tx1"/>
                </a:solidFill>
              </a:rPr>
              <a:t>Characteristics of Southern Literature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722DDC-8EEE-4A06-8DFE-B44871EAA2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33793" y="3995988"/>
            <a:ext cx="4775075" cy="886908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>
                <a:solidFill>
                  <a:schemeClr val="tx1"/>
                </a:solidFill>
              </a:rPr>
              <a:t>IB English 3</a:t>
            </a:r>
          </a:p>
          <a:p>
            <a:pPr>
              <a:spcAft>
                <a:spcPts val="600"/>
              </a:spcAft>
            </a:pPr>
            <a:r>
              <a:rPr lang="en-US" dirty="0">
                <a:solidFill>
                  <a:schemeClr val="tx1"/>
                </a:solidFill>
              </a:rPr>
              <a:t>Lycke</a:t>
            </a:r>
          </a:p>
        </p:txBody>
      </p:sp>
    </p:spTree>
    <p:extLst>
      <p:ext uri="{BB962C8B-B14F-4D97-AF65-F5344CB8AC3E}">
        <p14:creationId xmlns:p14="http://schemas.microsoft.com/office/powerpoint/2010/main" val="42696815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D37D9BF-1581-4883-B799-C043F8FE97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7814B78-5878-4DC7-8101-99D363DCFA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CD55733-8901-41FA-96F8-517B25ECD3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406E39-32A2-425B-8517-75E95C764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>
            <a:normAutofit/>
          </a:bodyPr>
          <a:lstStyle/>
          <a:p>
            <a:r>
              <a:rPr lang="en-US">
                <a:latin typeface="Lato"/>
              </a:rPr>
              <a:t>Use of grotesque humor 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4339460-2602-47F5-A512-539AD74379D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172" r="20279" b="1"/>
          <a:stretch/>
        </p:blipFill>
        <p:spPr>
          <a:xfrm>
            <a:off x="1154352" y="2161487"/>
            <a:ext cx="3019646" cy="363264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2FA174-BF29-4173-9F75-1E238F396D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7165" y="2103120"/>
            <a:ext cx="6488035" cy="3931920"/>
          </a:xfrm>
        </p:spPr>
        <p:txBody>
          <a:bodyPr>
            <a:normAutofit fontScale="92500" lnSpcReduction="20000"/>
          </a:bodyPr>
          <a:lstStyle/>
          <a:p>
            <a:r>
              <a:rPr lang="en-US" sz="2400" b="0" i="0" dirty="0">
                <a:effectLst/>
                <a:latin typeface="Lato"/>
              </a:rPr>
              <a:t>Grotesque humor: humor that derives from cruelty or injury; </a:t>
            </a:r>
            <a:r>
              <a:rPr lang="en-US" sz="2400" b="0" i="0" dirty="0">
                <a:solidFill>
                  <a:srgbClr val="1F1F1F"/>
                </a:solidFill>
                <a:effectLst/>
                <a:latin typeface="Lato"/>
              </a:rPr>
              <a:t>something comic and based on a character or event that is painful to see and funny at the same time, bizarre, abnormal, unnatural--it makes you laugh or smile, but you feel uneasy about it.</a:t>
            </a:r>
            <a:endParaRPr lang="en-US" sz="2100" b="0" i="0" dirty="0">
              <a:effectLst/>
              <a:latin typeface="Lato"/>
            </a:endParaRPr>
          </a:p>
          <a:p>
            <a:r>
              <a:rPr lang="en-US" sz="2400" dirty="0">
                <a:latin typeface="Lato"/>
              </a:rPr>
              <a:t>Eudora</a:t>
            </a:r>
            <a:r>
              <a:rPr lang="en-US" sz="2400" b="0" i="0" dirty="0">
                <a:effectLst/>
                <a:latin typeface="Lato"/>
              </a:rPr>
              <a:t> Welty’s stories and Flannery O’Connor’s stories abound with this humor. </a:t>
            </a:r>
          </a:p>
          <a:p>
            <a:r>
              <a:rPr lang="en-US" sz="2400" b="0" i="0" dirty="0">
                <a:effectLst/>
                <a:latin typeface="Lato"/>
              </a:rPr>
              <a:t>We should not be laughing about the Bible salesman stealing Hulga’s wooden leg, but it is hard not to.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07826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CD7B8A97-A55C-4B63-9224-277C84F4B6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0536352-FD9A-4D31-8476-83807ECDEA7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558" r="20752" b="2"/>
          <a:stretch/>
        </p:blipFill>
        <p:spPr>
          <a:xfrm>
            <a:off x="233261" y="233264"/>
            <a:ext cx="3324388" cy="3755625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64E8C82B-29EE-43B6-90D9-4C3463486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92243" y="239052"/>
            <a:ext cx="2722671" cy="2474937"/>
          </a:xfrm>
          <a:prstGeom prst="rect">
            <a:avLst/>
          </a:prstGeom>
          <a:solidFill>
            <a:srgbClr val="49698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6E2D67D-01A2-4277-8EA0-1560E7E952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3264" y="4154694"/>
            <a:ext cx="3324388" cy="2470041"/>
          </a:xfrm>
          <a:prstGeom prst="rect">
            <a:avLst/>
          </a:prstGeom>
          <a:solidFill>
            <a:srgbClr val="49698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B3B5EE3-A449-4223-A130-05CBBD8AF52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320" r="24363" b="-1"/>
          <a:stretch/>
        </p:blipFill>
        <p:spPr>
          <a:xfrm>
            <a:off x="3692246" y="2874858"/>
            <a:ext cx="2722671" cy="3749878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66A5D548-4865-4D5F-97A6-2D8C1657B2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79451" y="233264"/>
            <a:ext cx="5362178" cy="6391471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FFB280C-BA0C-49DC-926F-5BB41ADF0A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08711" y="374903"/>
            <a:ext cx="510365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CA2A8D-B315-4E8B-A748-3A9E87F7F3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4082" y="642594"/>
            <a:ext cx="4472921" cy="1371600"/>
          </a:xfrm>
        </p:spPr>
        <p:txBody>
          <a:bodyPr>
            <a:normAutofit/>
          </a:bodyPr>
          <a:lstStyle/>
          <a:p>
            <a:r>
              <a:rPr lang="en-US" sz="3100" b="0" i="0">
                <a:effectLst/>
                <a:latin typeface="Lato"/>
              </a:rPr>
              <a:t>Use of religious imagery and a backdrop of Christian church</a:t>
            </a:r>
            <a:endParaRPr lang="en-US" sz="31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1FC514-E39D-4973-AEC2-5A23CEFB64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64082" y="2103120"/>
            <a:ext cx="4472921" cy="3931920"/>
          </a:xfrm>
        </p:spPr>
        <p:txBody>
          <a:bodyPr>
            <a:normAutofit/>
          </a:bodyPr>
          <a:lstStyle/>
          <a:p>
            <a:r>
              <a:rPr lang="en-US" sz="2000" b="0" i="0" dirty="0">
                <a:effectLst/>
                <a:latin typeface="Lato"/>
              </a:rPr>
              <a:t>Concerns with sins, redemption, and salvation often occur.</a:t>
            </a:r>
          </a:p>
          <a:p>
            <a:r>
              <a:rPr lang="en-US" sz="2000" b="0" i="0" dirty="0">
                <a:effectLst/>
                <a:latin typeface="Lato"/>
              </a:rPr>
              <a:t>Nearly every story Flannery O’Connor wrote contains religious imagery and elements of the Christian church.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58277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1419E3D9-C5FB-41A9-B6D2-DFB210BB62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67909BF-1DF7-4ACE-8F58-6CF719BB27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9E8BEDB-0BBC-4F21-9CFB-8530D664C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51D6D676-6F2F-4446-9935-2D8D038214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E9BAEA2B-9C25-4B43-8C9A-A9D0C3E9B1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1FC5F3A-7F1A-4EE8-A913-C8E96ACC3C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420551B3-B4DA-48EE-988C-4FAEAEB5CE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close up of a book&#10;&#10;Description automatically generated">
            <a:extLst>
              <a:ext uri="{FF2B5EF4-FFF2-40B4-BE49-F238E27FC236}">
                <a16:creationId xmlns:a16="http://schemas.microsoft.com/office/drawing/2014/main" id="{DACA4001-E136-4847-82F8-D4C2DCD605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26" r="1" b="1"/>
          <a:stretch/>
        </p:blipFill>
        <p:spPr>
          <a:xfrm>
            <a:off x="4646383" y="10"/>
            <a:ext cx="7545616" cy="6857990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62210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3977" y="164592"/>
            <a:ext cx="4334256" cy="6528816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A3EF29-91EE-4793-BC95-1A8719B741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524" y="1340361"/>
            <a:ext cx="3729162" cy="33417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en-US" sz="3600" cap="all" spc="-100" dirty="0">
                <a:solidFill>
                  <a:schemeClr val="tx1"/>
                </a:solidFill>
              </a:rPr>
              <a:t>Where is the US South?</a:t>
            </a:r>
            <a:br>
              <a:rPr lang="en-US" sz="3600" cap="all" spc="-100" dirty="0">
                <a:solidFill>
                  <a:schemeClr val="tx1"/>
                </a:solidFill>
              </a:rPr>
            </a:br>
            <a:br>
              <a:rPr lang="en-US" sz="3600" cap="all" spc="-100" dirty="0">
                <a:solidFill>
                  <a:schemeClr val="tx1"/>
                </a:solidFill>
              </a:rPr>
            </a:br>
            <a:r>
              <a:rPr lang="en-US" sz="1800" cap="all" spc="-100" dirty="0">
                <a:solidFill>
                  <a:schemeClr val="tx1"/>
                </a:solidFill>
              </a:rPr>
              <a:t>South Carolina, Georgia, Florida, Alabama, North Carolina, Virginia, Tennessee, Mississippi, Louisiana, Texas, Oklahoma, Kentucky, West Virginia , and Arkansas</a:t>
            </a:r>
            <a:endParaRPr lang="en-US" sz="3600" cap="all" spc="-1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37846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6C4D022-E2BC-435F-9CDB-44DC57C070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D051638-2106-4BC3-A99D-BD0E8CAFA85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" b="11784"/>
          <a:stretch/>
        </p:blipFill>
        <p:spPr>
          <a:xfrm>
            <a:off x="20" y="10"/>
            <a:ext cx="5663460" cy="3428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C926CAD6-45B1-4A85-A196-E722067B1D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3480" y="0"/>
            <a:ext cx="6525472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E0936D5-2DCE-48A4-93BC-BA7861B4E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81848" y="320040"/>
            <a:ext cx="5888736" cy="6217920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10DCB49-7427-4C90-89A5-B031BCCB85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3580" y="642594"/>
            <a:ext cx="5245269" cy="1371600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tx1"/>
                </a:solidFill>
                <a:latin typeface="Lato"/>
              </a:rPr>
              <a:t>Strong sense of tradition. </a:t>
            </a:r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5F38B08-ED9E-4112-BEC5-A94D863FBD1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821" r="1847"/>
          <a:stretch/>
        </p:blipFill>
        <p:spPr>
          <a:xfrm>
            <a:off x="20" y="3429000"/>
            <a:ext cx="5663460" cy="3429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9C0A55-7825-4E26-A4CC-7C1E1BF319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3580" y="2103120"/>
            <a:ext cx="5245269" cy="3931920"/>
          </a:xfrm>
        </p:spPr>
        <p:txBody>
          <a:bodyPr>
            <a:normAutofit/>
          </a:bodyPr>
          <a:lstStyle/>
          <a:p>
            <a:r>
              <a:rPr lang="en-US" b="0" i="0" dirty="0">
                <a:effectLst/>
                <a:latin typeface="Lato"/>
              </a:rPr>
              <a:t>“</a:t>
            </a:r>
            <a:r>
              <a:rPr lang="en-US" dirty="0">
                <a:latin typeface="Lato"/>
              </a:rPr>
              <a:t>G</a:t>
            </a:r>
            <a:r>
              <a:rPr lang="en-US" b="0" i="0" dirty="0">
                <a:effectLst/>
                <a:latin typeface="Lato"/>
              </a:rPr>
              <a:t>enteel” Southern life for the rich; poverty and slavery for most others.</a:t>
            </a:r>
          </a:p>
          <a:p>
            <a:r>
              <a:rPr lang="en-US" dirty="0">
                <a:latin typeface="Lato"/>
              </a:rPr>
              <a:t>S</a:t>
            </a:r>
            <a:r>
              <a:rPr lang="en-US" b="0" i="0" dirty="0">
                <a:effectLst/>
                <a:latin typeface="Lato"/>
              </a:rPr>
              <a:t>ome literature glorifies the traditions of chivalry and Southern honor.</a:t>
            </a:r>
          </a:p>
          <a:p>
            <a:pPr lvl="1"/>
            <a:r>
              <a:rPr lang="en-US" b="0" i="0" dirty="0">
                <a:effectLst/>
                <a:latin typeface="Lato"/>
              </a:rPr>
              <a:t>Elevation of women’s innocence and delicacy. Obligation of protection by men.</a:t>
            </a:r>
          </a:p>
          <a:p>
            <a:r>
              <a:rPr lang="en-US" b="0" i="0" dirty="0">
                <a:effectLst/>
                <a:latin typeface="Lato"/>
              </a:rPr>
              <a:t>An old, big house, a farm or plantation that has been lived in/on by several generations of an important family. 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21807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0E15F3-0DAD-449F-97EC-994BE18B18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2D3B45"/>
                </a:solidFill>
                <a:latin typeface="Lato"/>
              </a:rPr>
              <a:t>Strong sense of the past.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3611E7-4582-4C8F-93F7-7A12B66253D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000" b="0" i="0" dirty="0">
                <a:solidFill>
                  <a:srgbClr val="2D3B45"/>
                </a:solidFill>
                <a:effectLst/>
                <a:latin typeface="Lato"/>
              </a:rPr>
              <a:t>Centered around pre- and post-Civil War.</a:t>
            </a:r>
          </a:p>
          <a:p>
            <a:r>
              <a:rPr lang="en-US" sz="2000" b="0" i="0" dirty="0">
                <a:solidFill>
                  <a:srgbClr val="2D3B45"/>
                </a:solidFill>
                <a:effectLst/>
                <a:latin typeface="Lato"/>
              </a:rPr>
              <a:t>Slavery and the racial divisions are enforced by law and custom. Southern literature responds,  engages, and argues this topic. </a:t>
            </a:r>
          </a:p>
          <a:p>
            <a:r>
              <a:rPr lang="en-US" sz="2000" b="0" i="0" dirty="0">
                <a:solidFill>
                  <a:srgbClr val="2D3B45"/>
                </a:solidFill>
                <a:effectLst/>
                <a:latin typeface="Lato"/>
              </a:rPr>
              <a:t>Some characters hold strongly to ideas of the past. Some work to resist them.</a:t>
            </a:r>
          </a:p>
          <a:p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D507072-FAAD-499F-AF1E-27D9C92B78D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6B0C072-2AE4-4BED-B639-766A87D098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3362" y="653218"/>
            <a:ext cx="2800350" cy="18002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A30E94A-82EA-4319-80D0-5541398D5E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5530" y="2596457"/>
            <a:ext cx="2543175" cy="18002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CD401FD-F878-4E1F-8906-1A3D36EE1F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0562" y="4611947"/>
            <a:ext cx="2638425" cy="17335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B308DA4-2635-4C0B-8911-E94C3A36A2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12474" y="2843196"/>
            <a:ext cx="1809750" cy="252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4651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1E94681D-2A4C-4A8D-B9B5-31D440D03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4B7AC44-1B7B-4F09-9AA4-3DFDEC575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683E473-94FF-4ACE-9433-1F14799E89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7D2E63D-523B-4AE2-8704-8CB5BFB587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9450" y="727627"/>
            <a:ext cx="4957553" cy="164592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700">
                <a:solidFill>
                  <a:schemeClr val="tx1">
                    <a:lumMod val="85000"/>
                    <a:lumOff val="15000"/>
                  </a:schemeClr>
                </a:solidFill>
              </a:rPr>
              <a:t>Importance of family and community.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BBB6B01-5B73-410C-B70E-8CF2FA470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8836" y="721224"/>
            <a:ext cx="5367164" cy="5415552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712F587-12D0-435C-8E3F-F44C36EE71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5217" y="892220"/>
            <a:ext cx="5054517" cy="5097085"/>
          </a:xfrm>
          <a:prstGeom prst="rect">
            <a:avLst/>
          </a:prstGeom>
          <a:noFill/>
          <a:ln w="6350" cap="sq" cmpd="sng" algn="ctr">
            <a:solidFill>
              <a:srgbClr val="404040"/>
            </a:solidFill>
            <a:prstDash val="solid"/>
            <a:miter lim="800000"/>
          </a:ln>
          <a:effectLst/>
        </p:spPr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0CB6A53-EDF9-4EDC-A707-7B1C0EC17E3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1124"/>
          <a:stretch/>
        </p:blipFill>
        <p:spPr>
          <a:xfrm>
            <a:off x="1205256" y="1975949"/>
            <a:ext cx="4414438" cy="2924266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AB82D8-DD09-4068-A039-29086ABF31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79450" y="2538919"/>
            <a:ext cx="4957554" cy="3496120"/>
          </a:xfrm>
        </p:spPr>
        <p:txBody>
          <a:bodyPr vert="horz" lIns="91440" tIns="45720" rIns="91440" bIns="45720" rtlCol="0">
            <a:normAutofit/>
          </a:bodyPr>
          <a:lstStyle/>
          <a:p>
            <a:pPr indent="-182880">
              <a:lnSpc>
                <a:spcPct val="100000"/>
              </a:lnSpc>
              <a:buFont typeface="Garamond" pitchFamily="18" charset="0"/>
              <a:buChar char="◦"/>
            </a:pPr>
            <a:r>
              <a:rPr lang="en-US" b="0" i="0">
                <a:effectLst/>
              </a:rPr>
              <a:t>The family is a huge presence in Southern literature.</a:t>
            </a:r>
          </a:p>
          <a:p>
            <a:pPr indent="-182880">
              <a:lnSpc>
                <a:spcPct val="100000"/>
              </a:lnSpc>
              <a:buFont typeface="Garamond" pitchFamily="18" charset="0"/>
              <a:buChar char="◦"/>
            </a:pPr>
            <a:r>
              <a:rPr lang="en-US" b="0" i="0">
                <a:effectLst/>
              </a:rPr>
              <a:t>Often family members have to come to terms with each other as part of the plot.</a:t>
            </a:r>
          </a:p>
          <a:p>
            <a:pPr indent="-182880">
              <a:lnSpc>
                <a:spcPct val="100000"/>
              </a:lnSpc>
              <a:buFont typeface="Garamond" pitchFamily="18" charset="0"/>
              <a:buChar char="◦"/>
            </a:pPr>
            <a:r>
              <a:rPr lang="en-US"/>
              <a:t>S</a:t>
            </a:r>
            <a:r>
              <a:rPr lang="en-US" b="0" i="0">
                <a:effectLst/>
              </a:rPr>
              <a:t>ometimes these connections/conflicts are important long after the siblings grow up and go their separate ways. </a:t>
            </a:r>
          </a:p>
          <a:p>
            <a:pPr indent="-182880">
              <a:lnSpc>
                <a:spcPct val="100000"/>
              </a:lnSpc>
              <a:buFont typeface="Garamond" pitchFamily="18" charset="0"/>
              <a:buChar char="◦"/>
            </a:pPr>
            <a:r>
              <a:rPr lang="en-US" b="0" i="0">
                <a:effectLst/>
              </a:rPr>
              <a:t>It is hard for most Southerners, even now, to understand how a brother could move away and never be heard of again.</a:t>
            </a:r>
          </a:p>
          <a:p>
            <a:pPr indent="-182880">
              <a:lnSpc>
                <a:spcPct val="100000"/>
              </a:lnSpc>
              <a:buFont typeface="Garamond" pitchFamily="18" charset="0"/>
              <a:buChar char="◦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5896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6AEEF6-AD60-41A9-AFD9-1645F31839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>
            <a:normAutofit/>
          </a:bodyPr>
          <a:lstStyle/>
          <a:p>
            <a:r>
              <a:rPr lang="en-US">
                <a:latin typeface="Lato"/>
              </a:rPr>
              <a:t>Importance of place (setting) in a physical sense.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1BF561-C12D-4247-BEDE-469D8D9580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103120"/>
            <a:ext cx="4868334" cy="3931920"/>
          </a:xfrm>
        </p:spPr>
        <p:txBody>
          <a:bodyPr>
            <a:normAutofit/>
          </a:bodyPr>
          <a:lstStyle/>
          <a:p>
            <a:r>
              <a:rPr lang="en-US" sz="1800" b="0" i="0" dirty="0">
                <a:effectLst/>
                <a:latin typeface="Lato"/>
              </a:rPr>
              <a:t>Southern stories might not happen in another setting. </a:t>
            </a:r>
          </a:p>
          <a:p>
            <a:r>
              <a:rPr lang="en-US" sz="1800" b="0" i="0" dirty="0">
                <a:effectLst/>
                <a:latin typeface="Lato"/>
              </a:rPr>
              <a:t>“Sense of Place” is a term that Eudora Welty often used to describe this phenomenon. It anchored the characters and the action.</a:t>
            </a:r>
          </a:p>
          <a:p>
            <a:r>
              <a:rPr lang="en-US" sz="1800" dirty="0">
                <a:latin typeface="Lato"/>
              </a:rPr>
              <a:t>F</a:t>
            </a:r>
            <a:r>
              <a:rPr lang="en-US" sz="1800" b="0" i="0" dirty="0">
                <a:effectLst/>
                <a:latin typeface="Lato"/>
              </a:rPr>
              <a:t>or example, in “The Petrified Man,” the story HAS to be in a beauty shop, in a small town, in a time when people were fascinated with and unashamed to attend a “freak show.” </a:t>
            </a:r>
          </a:p>
          <a:p>
            <a:endParaRPr lang="en-US" b="0" i="0" dirty="0">
              <a:effectLst/>
              <a:latin typeface="Lato"/>
            </a:endParaRPr>
          </a:p>
          <a:p>
            <a:endParaRPr lang="en-US" b="0" i="0" dirty="0">
              <a:effectLst/>
              <a:latin typeface="Lato"/>
            </a:endParaRP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617BFF7-30E6-412D-B276-CA72B0E21E8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4590" b="2"/>
          <a:stretch/>
        </p:blipFill>
        <p:spPr>
          <a:xfrm>
            <a:off x="6256864" y="2190750"/>
            <a:ext cx="2514600" cy="384428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68A6021-FEB7-4C55-9B14-D10924735B1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9691" b="-3"/>
          <a:stretch/>
        </p:blipFill>
        <p:spPr>
          <a:xfrm>
            <a:off x="8862907" y="2190750"/>
            <a:ext cx="2262293" cy="187642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8BB970D-B30B-4792-BF80-08D96219320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639" r="19463" b="3"/>
          <a:stretch/>
        </p:blipFill>
        <p:spPr>
          <a:xfrm>
            <a:off x="8862910" y="4143839"/>
            <a:ext cx="2262293" cy="1891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3148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3E0B076-70B2-4BA7-B180-209E6D801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C1262DB-2217-4833-97B6-F2E848AE5B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6E31C53-2B4C-4EC3-ABBE-C7A406EE0F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ED750C-3F1C-4B84-9927-CCE69DEC4C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>
            <a:normAutofit/>
          </a:bodyPr>
          <a:lstStyle/>
          <a:p>
            <a:r>
              <a:rPr lang="en-US" dirty="0">
                <a:latin typeface="Lato"/>
              </a:rPr>
              <a:t>Importance of place in a linguistic sense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E4F821-612F-4A06-87D2-C19B1A5FBE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103120"/>
            <a:ext cx="6485467" cy="3931920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Lato"/>
              </a:rPr>
              <a:t>Vernacular and colloquialisms (local speech patterns) emphasize this. (</a:t>
            </a:r>
            <a:r>
              <a:rPr lang="en-US" sz="2000" dirty="0" err="1">
                <a:latin typeface="Lato"/>
              </a:rPr>
              <a:t>ain’t</a:t>
            </a:r>
            <a:r>
              <a:rPr lang="en-US" sz="2000" dirty="0">
                <a:latin typeface="Lato"/>
              </a:rPr>
              <a:t>, </a:t>
            </a:r>
            <a:r>
              <a:rPr lang="en-US" sz="2000" dirty="0" err="1">
                <a:latin typeface="Lato"/>
              </a:rPr>
              <a:t>y’all</a:t>
            </a:r>
            <a:r>
              <a:rPr lang="en-US" sz="2000" dirty="0">
                <a:latin typeface="Lato"/>
              </a:rPr>
              <a:t>)</a:t>
            </a:r>
          </a:p>
          <a:p>
            <a:r>
              <a:rPr lang="en-US" sz="2000" b="0" i="0" dirty="0">
                <a:effectLst/>
                <a:latin typeface="Lato"/>
              </a:rPr>
              <a:t>Excerpts from </a:t>
            </a:r>
            <a:r>
              <a:rPr lang="en-US" sz="2000" b="0" i="1" dirty="0">
                <a:effectLst/>
                <a:latin typeface="Lato"/>
              </a:rPr>
              <a:t>Their Eyes Were Watching God, </a:t>
            </a:r>
            <a:r>
              <a:rPr lang="en-US" sz="2000" b="0" i="0" dirty="0">
                <a:effectLst/>
                <a:latin typeface="Lato"/>
              </a:rPr>
              <a:t>by Zora Neale Hurston </a:t>
            </a:r>
          </a:p>
          <a:p>
            <a:pPr lvl="1"/>
            <a:r>
              <a:rPr lang="en-US" sz="1800" b="0" i="0" dirty="0">
                <a:effectLst/>
                <a:latin typeface="Lato"/>
              </a:rPr>
              <a:t>"At </a:t>
            </a:r>
            <a:r>
              <a:rPr lang="en-US" sz="1800" b="0" i="0" dirty="0" err="1">
                <a:effectLst/>
                <a:latin typeface="Lato"/>
              </a:rPr>
              <a:t>dat</a:t>
            </a:r>
            <a:r>
              <a:rPr lang="en-US" sz="1800" b="0" i="0" dirty="0">
                <a:effectLst/>
                <a:latin typeface="Lato"/>
              </a:rPr>
              <a:t> she </a:t>
            </a:r>
            <a:r>
              <a:rPr lang="en-US" sz="1800" b="0" i="0" dirty="0" err="1">
                <a:effectLst/>
                <a:latin typeface="Lato"/>
              </a:rPr>
              <a:t>ain't</a:t>
            </a:r>
            <a:r>
              <a:rPr lang="en-US" sz="1800" b="0" i="0" dirty="0">
                <a:effectLst/>
                <a:latin typeface="Lato"/>
              </a:rPr>
              <a:t> so ole as some of </a:t>
            </a:r>
            <a:r>
              <a:rPr lang="en-US" sz="1800" b="0" i="0" dirty="0" err="1">
                <a:effectLst/>
                <a:latin typeface="Lato"/>
              </a:rPr>
              <a:t>y'all</a:t>
            </a:r>
            <a:r>
              <a:rPr lang="en-US" sz="1800" b="0" i="0" dirty="0">
                <a:effectLst/>
                <a:latin typeface="Lato"/>
              </a:rPr>
              <a:t> </a:t>
            </a:r>
            <a:r>
              <a:rPr lang="en-US" sz="1800" b="0" i="0" dirty="0" err="1">
                <a:effectLst/>
                <a:latin typeface="Lato"/>
              </a:rPr>
              <a:t>dat's</a:t>
            </a:r>
            <a:r>
              <a:rPr lang="en-US" sz="1800" b="0" i="0" dirty="0">
                <a:effectLst/>
                <a:latin typeface="Lato"/>
              </a:rPr>
              <a:t> talking."  </a:t>
            </a:r>
          </a:p>
          <a:p>
            <a:pPr lvl="1"/>
            <a:r>
              <a:rPr lang="en-US" sz="1800" b="0" i="0" dirty="0">
                <a:effectLst/>
                <a:latin typeface="Lato"/>
              </a:rPr>
              <a:t>"She </a:t>
            </a:r>
            <a:r>
              <a:rPr lang="en-US" sz="1800" b="0" i="0" dirty="0" err="1">
                <a:effectLst/>
                <a:latin typeface="Lato"/>
              </a:rPr>
              <a:t>ain't</a:t>
            </a:r>
            <a:r>
              <a:rPr lang="en-US" sz="1800" b="0" i="0" dirty="0">
                <a:effectLst/>
                <a:latin typeface="Lato"/>
              </a:rPr>
              <a:t> even worth </a:t>
            </a:r>
            <a:r>
              <a:rPr lang="en-US" sz="1800" b="0" i="0" dirty="0" err="1">
                <a:effectLst/>
                <a:latin typeface="Lato"/>
              </a:rPr>
              <a:t>talkin</a:t>
            </a:r>
            <a:r>
              <a:rPr lang="en-US" sz="1800" b="0" i="0" dirty="0">
                <a:effectLst/>
                <a:latin typeface="Lato"/>
              </a:rPr>
              <a:t>' after," Lulu Moss drawled through her nose. "She sits high, but she looks low. </a:t>
            </a:r>
            <a:r>
              <a:rPr lang="en-US" sz="1800" b="0" i="0" dirty="0" err="1">
                <a:effectLst/>
                <a:latin typeface="Lato"/>
              </a:rPr>
              <a:t>Dat's</a:t>
            </a:r>
            <a:r>
              <a:rPr lang="en-US" sz="1800" b="0" i="0" dirty="0">
                <a:effectLst/>
                <a:latin typeface="Lato"/>
              </a:rPr>
              <a:t> what Ah say 'bout dese ole women </a:t>
            </a:r>
            <a:r>
              <a:rPr lang="en-US" sz="1800" b="0" i="0" dirty="0" err="1">
                <a:effectLst/>
                <a:latin typeface="Lato"/>
              </a:rPr>
              <a:t>runnin</a:t>
            </a:r>
            <a:r>
              <a:rPr lang="en-US" sz="1800" b="0" i="0" dirty="0">
                <a:effectLst/>
                <a:latin typeface="Lato"/>
              </a:rPr>
              <a:t>' after young boys." 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BE50F5A-E326-4643-BFC5-3EB72A056FD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6474"/>
          <a:stretch/>
        </p:blipFill>
        <p:spPr>
          <a:xfrm>
            <a:off x="8020571" y="2161488"/>
            <a:ext cx="3019646" cy="3632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5118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FE22D4-72EC-4F46-8F26-D518595116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9450" y="727627"/>
            <a:ext cx="4957553" cy="1645920"/>
          </a:xfrm>
        </p:spPr>
        <p:txBody>
          <a:bodyPr>
            <a:normAutofit/>
          </a:bodyPr>
          <a:lstStyle/>
          <a:p>
            <a:r>
              <a:rPr lang="en-US">
                <a:latin typeface="Lato"/>
              </a:rPr>
              <a:t>Emphasis on concrete imagery. 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BBB6B01-5B73-410C-B70E-8CF2FA470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8836" y="721224"/>
            <a:ext cx="5367164" cy="5415552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712F587-12D0-435C-8E3F-F44C36EE71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5217" y="892220"/>
            <a:ext cx="5054517" cy="5097085"/>
          </a:xfrm>
          <a:prstGeom prst="rect">
            <a:avLst/>
          </a:prstGeom>
          <a:noFill/>
          <a:ln w="6350" cap="sq" cmpd="sng" algn="ctr">
            <a:solidFill>
              <a:srgbClr val="404040"/>
            </a:solidFill>
            <a:prstDash val="solid"/>
            <a:miter lim="800000"/>
          </a:ln>
          <a:effectLst/>
        </p:spPr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8163655-E73A-4C95-A644-0F3718D65E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5256" y="2113751"/>
            <a:ext cx="4414438" cy="264866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2EB25C-9E6B-4BD4-9D8C-AA336E3054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79450" y="2538919"/>
            <a:ext cx="4957554" cy="3496120"/>
          </a:xfrm>
        </p:spPr>
        <p:txBody>
          <a:bodyPr>
            <a:normAutofit/>
          </a:bodyPr>
          <a:lstStyle/>
          <a:p>
            <a:r>
              <a:rPr lang="en-US" sz="1800" b="0" i="0" dirty="0">
                <a:effectLst/>
                <a:latin typeface="Lato"/>
              </a:rPr>
              <a:t>Southern literature is usually colorful and descriptive. </a:t>
            </a:r>
          </a:p>
          <a:p>
            <a:r>
              <a:rPr lang="en-US" sz="1800" dirty="0">
                <a:latin typeface="Lato"/>
              </a:rPr>
              <a:t>T</a:t>
            </a:r>
            <a:r>
              <a:rPr lang="en-US" sz="1800" b="0" i="0" dirty="0">
                <a:effectLst/>
                <a:latin typeface="Lato"/>
              </a:rPr>
              <a:t>he best writers use very strong imagery as one of the important tools of creating a powerful story.</a:t>
            </a:r>
          </a:p>
          <a:p>
            <a:r>
              <a:rPr lang="en-US" sz="1800" dirty="0">
                <a:latin typeface="Lato"/>
              </a:rPr>
              <a:t>Pace is slowed down; descriptive, symbolic language draws out the details of the setting, characters, and themes.</a:t>
            </a:r>
          </a:p>
          <a:p>
            <a:r>
              <a:rPr lang="en-US" sz="1800" b="0" i="0" dirty="0">
                <a:effectLst/>
                <a:latin typeface="Lato"/>
              </a:rPr>
              <a:t>Characters are often realistic and thoroughly developed.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5285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26">
            <a:extLst>
              <a:ext uri="{FF2B5EF4-FFF2-40B4-BE49-F238E27FC236}">
                <a16:creationId xmlns:a16="http://schemas.microsoft.com/office/drawing/2014/main" id="{26C4D022-E2BC-435F-9CDB-44DC57C070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B3D6C85-A91A-4A24-9750-5A64EE67A99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3690" b="2"/>
          <a:stretch/>
        </p:blipFill>
        <p:spPr>
          <a:xfrm>
            <a:off x="20" y="10"/>
            <a:ext cx="5663460" cy="3428990"/>
          </a:xfrm>
          <a:prstGeom prst="rect">
            <a:avLst/>
          </a:prstGeom>
        </p:spPr>
      </p:pic>
      <p:sp>
        <p:nvSpPr>
          <p:cNvPr id="38" name="Rectangle 28">
            <a:extLst>
              <a:ext uri="{FF2B5EF4-FFF2-40B4-BE49-F238E27FC236}">
                <a16:creationId xmlns:a16="http://schemas.microsoft.com/office/drawing/2014/main" id="{C926CAD6-45B1-4A85-A196-E722067B1D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3480" y="0"/>
            <a:ext cx="6525472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39" name="Rectangle 30">
            <a:extLst>
              <a:ext uri="{FF2B5EF4-FFF2-40B4-BE49-F238E27FC236}">
                <a16:creationId xmlns:a16="http://schemas.microsoft.com/office/drawing/2014/main" id="{0E0936D5-2DCE-48A4-93BC-BA7861B4E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81848" y="320040"/>
            <a:ext cx="5888736" cy="6217920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DF6158-D295-443B-8DB3-249570CC61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3580" y="642594"/>
            <a:ext cx="5245269" cy="1371600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tx1"/>
                </a:solidFill>
                <a:latin typeface="Lato"/>
              </a:rPr>
              <a:t>Use of Southern gothic elements 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6CACCBE-F8EC-42F5-AF01-CAA0C13860B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7510" b="1"/>
          <a:stretch/>
        </p:blipFill>
        <p:spPr>
          <a:xfrm>
            <a:off x="20" y="3429000"/>
            <a:ext cx="5663460" cy="3429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A51055-466F-4A88-85D6-614BBDAA82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3580" y="2103120"/>
            <a:ext cx="5245269" cy="3931920"/>
          </a:xfrm>
        </p:spPr>
        <p:txBody>
          <a:bodyPr>
            <a:normAutofit/>
          </a:bodyPr>
          <a:lstStyle/>
          <a:p>
            <a:r>
              <a:rPr lang="en-US" b="0" i="0" dirty="0">
                <a:effectLst/>
                <a:latin typeface="Lato"/>
              </a:rPr>
              <a:t>Southern gothic: decayed surroundings, bizarre behavior, insanity.</a:t>
            </a:r>
          </a:p>
          <a:p>
            <a:r>
              <a:rPr lang="en-US" dirty="0">
                <a:latin typeface="Lato"/>
              </a:rPr>
              <a:t>William</a:t>
            </a:r>
            <a:r>
              <a:rPr lang="en-US" b="0" i="0" dirty="0">
                <a:effectLst/>
                <a:latin typeface="Lato"/>
              </a:rPr>
              <a:t> Faulkner’s stories are full of these gothic elements as an aspect of the setting as well as presenting a theme of the past overshadowing the present.</a:t>
            </a:r>
          </a:p>
          <a:p>
            <a:r>
              <a:rPr lang="en-US" dirty="0">
                <a:latin typeface="Lato"/>
              </a:rPr>
              <a:t>Southern Gothic is a subgenre and includes these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i="0" dirty="0">
                <a:effectLst/>
                <a:latin typeface="arial" panose="020B0604020202020204" pitchFamily="34" charset="0"/>
              </a:rPr>
              <a:t>isolation</a:t>
            </a:r>
            <a:r>
              <a:rPr lang="en-US" b="0" i="0" dirty="0">
                <a:effectLst/>
                <a:latin typeface="arial" panose="020B0604020202020204" pitchFamily="34" charset="0"/>
              </a:rPr>
              <a:t> and marginalization (outsiders).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</a:rPr>
              <a:t>v</a:t>
            </a:r>
            <a:r>
              <a:rPr lang="en-US" b="0" i="0" dirty="0">
                <a:effectLst/>
                <a:latin typeface="arial" panose="020B0604020202020204" pitchFamily="34" charset="0"/>
              </a:rPr>
              <a:t>iolence, crime, and imprisonment.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  <a:latin typeface="arial" panose="020B0604020202020204" pitchFamily="34" charset="0"/>
              </a:rPr>
              <a:t>sense of place (innocence surrounded by corruption).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  <a:latin typeface="arial" panose="020B0604020202020204" pitchFamily="34" charset="0"/>
              </a:rPr>
              <a:t>freakishness and the grotesque.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  <a:latin typeface="arial" panose="020B0604020202020204" pitchFamily="34" charset="0"/>
              </a:rPr>
              <a:t>destitution and decay.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  <a:latin typeface="arial" panose="020B0604020202020204" pitchFamily="34" charset="0"/>
              </a:rPr>
              <a:t>oppression and discrimination. </a:t>
            </a:r>
          </a:p>
          <a:p>
            <a:endParaRPr lang="en-US" b="0" i="0" dirty="0">
              <a:effectLst/>
              <a:latin typeface="Lato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74594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Savon">
      <a:majorFont>
        <a:latin typeface="Avenir Next LT Pro Light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venir Next LT Pro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VTI" id="{A72E8C35-66DD-49F8-AF66-813F19B983AE}" vid="{93CCBC76-B7A1-4C3D-93EA-5CE34C4670F9}"/>
    </a:ext>
  </a:extLst>
</a:theme>
</file>

<file path=ppt/theme/themeOverride1.xml><?xml version="1.0" encoding="utf-8"?>
<a:themeOverride xmlns:a="http://schemas.openxmlformats.org/drawingml/2006/main">
  <a:clrScheme name="Blue">
    <a:dk1>
      <a:sysClr val="windowText" lastClr="000000"/>
    </a:dk1>
    <a:lt1>
      <a:sysClr val="window" lastClr="FFFFFF"/>
    </a:lt1>
    <a:dk2>
      <a:srgbClr val="17406D"/>
    </a:dk2>
    <a:lt2>
      <a:srgbClr val="DBEF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975FBC4-9D33-46BE-911D-419763BA9AF9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294F055B-D391-44D3-A87A-BCD07BD5A31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6DBD101-FC0A-4B21-82B0-57CAA7AEEC7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697</Words>
  <Application>Microsoft Office PowerPoint</Application>
  <PresentationFormat>Widescreen</PresentationFormat>
  <Paragraphs>50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Arial</vt:lpstr>
      <vt:lpstr>Avenir Next LT Pro</vt:lpstr>
      <vt:lpstr>Avenir Next LT Pro Light</vt:lpstr>
      <vt:lpstr>Garamond</vt:lpstr>
      <vt:lpstr>Lato</vt:lpstr>
      <vt:lpstr>SavonVTI</vt:lpstr>
      <vt:lpstr>Characteristics of Southern Literature</vt:lpstr>
      <vt:lpstr>Where is the US South?  South Carolina, Georgia, Florida, Alabama, North Carolina, Virginia, Tennessee, Mississippi, Louisiana, Texas, Oklahoma, Kentucky, West Virginia , and Arkansas</vt:lpstr>
      <vt:lpstr>Strong sense of tradition. </vt:lpstr>
      <vt:lpstr>Strong sense of the past. </vt:lpstr>
      <vt:lpstr>Importance of family and community.</vt:lpstr>
      <vt:lpstr>Importance of place (setting) in a physical sense. </vt:lpstr>
      <vt:lpstr>Importance of place in a linguistic sense</vt:lpstr>
      <vt:lpstr>Emphasis on concrete imagery. </vt:lpstr>
      <vt:lpstr>Use of Southern gothic elements </vt:lpstr>
      <vt:lpstr>Use of grotesque humor </vt:lpstr>
      <vt:lpstr>Use of religious imagery and a backdrop of Christian church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Characteristics of Southern Literature</dc:title>
  <dc:creator>KARA LYCKE</dc:creator>
  <cp:lastModifiedBy>KARA LYCKE</cp:lastModifiedBy>
  <cp:revision>1</cp:revision>
  <dcterms:created xsi:type="dcterms:W3CDTF">2020-08-25T19:53:34Z</dcterms:created>
  <dcterms:modified xsi:type="dcterms:W3CDTF">2020-08-25T19:54:50Z</dcterms:modified>
</cp:coreProperties>
</file>