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06" r:id="rId6"/>
    <p:sldId id="307" r:id="rId7"/>
    <p:sldId id="319" r:id="rId8"/>
    <p:sldId id="311" r:id="rId9"/>
    <p:sldId id="308" r:id="rId10"/>
    <p:sldId id="313" r:id="rId11"/>
    <p:sldId id="317" r:id="rId12"/>
    <p:sldId id="318" r:id="rId13"/>
    <p:sldId id="314" r:id="rId14"/>
    <p:sldId id="316" r:id="rId15"/>
    <p:sldId id="320" r:id="rId16"/>
    <p:sldId id="321" r:id="rId17"/>
    <p:sldId id="3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01" d="100"/>
          <a:sy n="101"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3/3/2021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a:normAutofit/>
          </a:bodyPr>
          <a:lstStyle/>
          <a:p>
            <a:pPr algn="l"/>
            <a:r>
              <a:rPr lang="en-US" sz="4400" dirty="0"/>
              <a:t>Magical Realism</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endParaRPr lang="en-US" sz="1800" dirty="0">
              <a:solidFill>
                <a:srgbClr val="FC05CB"/>
              </a:solidFill>
            </a:endParaRP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1F85-C582-4F47-93FF-944AF57503AD}"/>
              </a:ext>
            </a:extLst>
          </p:cNvPr>
          <p:cNvSpPr>
            <a:spLocks noGrp="1"/>
          </p:cNvSpPr>
          <p:nvPr>
            <p:ph type="title"/>
          </p:nvPr>
        </p:nvSpPr>
        <p:spPr>
          <a:xfrm>
            <a:off x="913795" y="222068"/>
            <a:ext cx="10353762" cy="1257300"/>
          </a:xfrm>
        </p:spPr>
        <p:txBody>
          <a:bodyPr/>
          <a:lstStyle/>
          <a:p>
            <a:r>
              <a:rPr lang="en-US" dirty="0"/>
              <a:t>A Few Magical Realism Novels</a:t>
            </a:r>
          </a:p>
        </p:txBody>
      </p:sp>
      <p:sp>
        <p:nvSpPr>
          <p:cNvPr id="3" name="Content Placeholder 2">
            <a:extLst>
              <a:ext uri="{FF2B5EF4-FFF2-40B4-BE49-F238E27FC236}">
                <a16:creationId xmlns:a16="http://schemas.microsoft.com/office/drawing/2014/main" id="{E1147844-54A9-4D0D-808C-F42CFAECC258}"/>
              </a:ext>
            </a:extLst>
          </p:cNvPr>
          <p:cNvSpPr>
            <a:spLocks noGrp="1"/>
          </p:cNvSpPr>
          <p:nvPr>
            <p:ph idx="1"/>
          </p:nvPr>
        </p:nvSpPr>
        <p:spPr>
          <a:xfrm>
            <a:off x="913795" y="1602378"/>
            <a:ext cx="10353762" cy="5033554"/>
          </a:xfrm>
        </p:spPr>
        <p:txBody>
          <a:bodyPr>
            <a:normAutofit/>
          </a:bodyPr>
          <a:lstStyle/>
          <a:p>
            <a:r>
              <a:rPr lang="en-US" i="1" dirty="0"/>
              <a:t>One Hundred Years of Solitude, </a:t>
            </a:r>
            <a:r>
              <a:rPr lang="en-US" dirty="0"/>
              <a:t>by Gabriel García Márquez (1967). A multi-generational story about a patriarch who dreams about a city of mirrors called Macondo then creates it according to his own perceptions.</a:t>
            </a:r>
          </a:p>
          <a:p>
            <a:r>
              <a:rPr lang="en-US" i="1" dirty="0"/>
              <a:t>The Satanic Verses, </a:t>
            </a:r>
            <a:r>
              <a:rPr lang="en-US" dirty="0"/>
              <a:t>by Salman Rushdie (1988). The two protagonists, </a:t>
            </a:r>
            <a:r>
              <a:rPr lang="en-US" dirty="0" err="1"/>
              <a:t>Gibreel</a:t>
            </a:r>
            <a:r>
              <a:rPr lang="en-US" dirty="0"/>
              <a:t> </a:t>
            </a:r>
            <a:r>
              <a:rPr lang="en-US" dirty="0" err="1"/>
              <a:t>Farishta</a:t>
            </a:r>
            <a:r>
              <a:rPr lang="en-US" dirty="0"/>
              <a:t> and Saladin </a:t>
            </a:r>
            <a:r>
              <a:rPr lang="en-US" dirty="0" err="1"/>
              <a:t>Chamcha</a:t>
            </a:r>
            <a:r>
              <a:rPr lang="en-US" dirty="0"/>
              <a:t>, are both actors of Indian Muslim background. </a:t>
            </a:r>
            <a:r>
              <a:rPr lang="en-US" dirty="0" err="1"/>
              <a:t>Farishta</a:t>
            </a:r>
            <a:r>
              <a:rPr lang="en-US" dirty="0"/>
              <a:t> is a Bollywood superstar who specializes in playing Hindu deities. </a:t>
            </a:r>
            <a:r>
              <a:rPr lang="en-US" dirty="0" err="1"/>
              <a:t>Chamcha</a:t>
            </a:r>
            <a:r>
              <a:rPr lang="en-US" dirty="0"/>
              <a:t> is an emigrant who has broken with his Indian identity and works as a voiceover artist in England.</a:t>
            </a:r>
          </a:p>
          <a:p>
            <a:r>
              <a:rPr lang="en-US" i="1" dirty="0"/>
              <a:t>The House of the Spirits, </a:t>
            </a:r>
            <a:r>
              <a:rPr lang="en-US" dirty="0"/>
              <a:t>by Isabel Allende (1982). A multi-generational story about a woman with paranormal powers and a connection to the spirit world.</a:t>
            </a:r>
          </a:p>
        </p:txBody>
      </p:sp>
    </p:spTree>
    <p:extLst>
      <p:ext uri="{BB962C8B-B14F-4D97-AF65-F5344CB8AC3E}">
        <p14:creationId xmlns:p14="http://schemas.microsoft.com/office/powerpoint/2010/main" val="108060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4BBA-61A8-4EEB-8113-283F310FDD64}"/>
              </a:ext>
            </a:extLst>
          </p:cNvPr>
          <p:cNvSpPr>
            <a:spLocks noGrp="1"/>
          </p:cNvSpPr>
          <p:nvPr>
            <p:ph type="title"/>
          </p:nvPr>
        </p:nvSpPr>
        <p:spPr/>
        <p:txBody>
          <a:bodyPr/>
          <a:lstStyle/>
          <a:p>
            <a:r>
              <a:rPr lang="en-US" dirty="0"/>
              <a:t>A Few Magical Realism Novels</a:t>
            </a:r>
          </a:p>
        </p:txBody>
      </p:sp>
      <p:sp>
        <p:nvSpPr>
          <p:cNvPr id="3" name="Content Placeholder 2">
            <a:extLst>
              <a:ext uri="{FF2B5EF4-FFF2-40B4-BE49-F238E27FC236}">
                <a16:creationId xmlns:a16="http://schemas.microsoft.com/office/drawing/2014/main" id="{5AEFE264-0568-4A07-A3BE-B0843A17AAE3}"/>
              </a:ext>
            </a:extLst>
          </p:cNvPr>
          <p:cNvSpPr>
            <a:spLocks noGrp="1"/>
          </p:cNvSpPr>
          <p:nvPr>
            <p:ph idx="1"/>
          </p:nvPr>
        </p:nvSpPr>
        <p:spPr>
          <a:xfrm>
            <a:off x="913795" y="2076450"/>
            <a:ext cx="10353762" cy="4171950"/>
          </a:xfrm>
        </p:spPr>
        <p:txBody>
          <a:bodyPr>
            <a:normAutofit fontScale="92500"/>
          </a:bodyPr>
          <a:lstStyle/>
          <a:p>
            <a:r>
              <a:rPr lang="en-US" i="1" dirty="0"/>
              <a:t>Beloved,</a:t>
            </a:r>
            <a:r>
              <a:rPr lang="en-US" dirty="0"/>
              <a:t> by Toni Morrison (1987). A novel about a former slave haunted by an abusive ghost.</a:t>
            </a:r>
          </a:p>
          <a:p>
            <a:r>
              <a:rPr lang="en-US" i="1" dirty="0"/>
              <a:t>Like Water for Chocolate, </a:t>
            </a:r>
            <a:r>
              <a:rPr lang="en-US" dirty="0"/>
              <a:t>by Laura Esquivel (1989). A novel about a woman whose emotions are infused in her cooking, causing unintentional effects to the people she feeds.</a:t>
            </a:r>
          </a:p>
          <a:p>
            <a:r>
              <a:rPr lang="en-US" i="1" dirty="0"/>
              <a:t>The Crane Wife, </a:t>
            </a:r>
            <a:r>
              <a:rPr lang="en-US" dirty="0"/>
              <a:t>by Patrick Ness (2014). A retelling of a Japanese folktale. George Duncan has accepted his midlife loneliness until a wounded crane shows up in his yard with a cry like “a mournful shatter of frozen midnight.” Soon after a mysterious woman named Kumiko arrives at his print shop in London.</a:t>
            </a:r>
          </a:p>
          <a:p>
            <a:r>
              <a:rPr lang="en-US" i="1" dirty="0"/>
              <a:t>The Ocean at the End of the Lane, </a:t>
            </a:r>
            <a:r>
              <a:rPr lang="en-US" dirty="0"/>
              <a:t>by Neil </a:t>
            </a:r>
            <a:r>
              <a:rPr lang="en-US" dirty="0" err="1"/>
              <a:t>Gaiman</a:t>
            </a:r>
            <a:r>
              <a:rPr lang="en-US" dirty="0"/>
              <a:t> (2013). A novel about a man who reflects on his past after returning to his hometown for a funeral. </a:t>
            </a:r>
          </a:p>
          <a:p>
            <a:endParaRPr lang="en-US" dirty="0"/>
          </a:p>
        </p:txBody>
      </p:sp>
    </p:spTree>
    <p:extLst>
      <p:ext uri="{BB962C8B-B14F-4D97-AF65-F5344CB8AC3E}">
        <p14:creationId xmlns:p14="http://schemas.microsoft.com/office/powerpoint/2010/main" val="364891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B3973-7B3B-431D-8B2D-E5147E6BC4A3}"/>
              </a:ext>
            </a:extLst>
          </p:cNvPr>
          <p:cNvSpPr>
            <a:spLocks noGrp="1"/>
          </p:cNvSpPr>
          <p:nvPr>
            <p:ph idx="1"/>
          </p:nvPr>
        </p:nvSpPr>
        <p:spPr>
          <a:xfrm>
            <a:off x="852836" y="609601"/>
            <a:ext cx="10353762" cy="4676774"/>
          </a:xfrm>
        </p:spPr>
        <p:txBody>
          <a:bodyPr>
            <a:normAutofit/>
          </a:bodyPr>
          <a:lstStyle/>
          <a:p>
            <a:r>
              <a:rPr lang="en-US" dirty="0"/>
              <a:t>“I began to wonder whether anything truly existed, whether reality wasn’t an unformed and gelatinous substance only half-captured by the senses. There was no proof that everyone perceived it in the same way; maybe Zulema, Riad </a:t>
            </a:r>
            <a:r>
              <a:rPr lang="en-US" dirty="0" err="1"/>
              <a:t>Halabi</a:t>
            </a:r>
            <a:r>
              <a:rPr lang="en-US" dirty="0"/>
              <a:t>, and the others had a different impression of things; maybe they did not see the same colors or hear the same sounds as I did. If that were true, each of us was living in absolute isolation. . . . At times I felt that the universe fabricated from the power of the imagination had strong and more lasting contours than the blurred realm of the flesh-and-blood creatures living around me.”</a:t>
            </a:r>
          </a:p>
          <a:p>
            <a:endParaRPr lang="en-US" dirty="0"/>
          </a:p>
          <a:p>
            <a:r>
              <a:rPr lang="en-US" dirty="0"/>
              <a:t>–Isabel Allende, Eva Luna</a:t>
            </a:r>
          </a:p>
        </p:txBody>
      </p:sp>
    </p:spTree>
    <p:extLst>
      <p:ext uri="{BB962C8B-B14F-4D97-AF65-F5344CB8AC3E}">
        <p14:creationId xmlns:p14="http://schemas.microsoft.com/office/powerpoint/2010/main" val="82752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C5162-3A00-4FC3-8A63-44E6C89B7EEA}"/>
              </a:ext>
            </a:extLst>
          </p:cNvPr>
          <p:cNvSpPr>
            <a:spLocks noGrp="1"/>
          </p:cNvSpPr>
          <p:nvPr>
            <p:ph type="title"/>
          </p:nvPr>
        </p:nvSpPr>
        <p:spPr>
          <a:xfrm>
            <a:off x="913795" y="228600"/>
            <a:ext cx="3078749" cy="1351450"/>
          </a:xfrm>
        </p:spPr>
        <p:txBody>
          <a:bodyPr anchor="b">
            <a:normAutofit/>
          </a:bodyPr>
          <a:lstStyle/>
          <a:p>
            <a:pPr algn="l"/>
            <a:r>
              <a:rPr lang="en-US" sz="3600" dirty="0"/>
              <a:t>Surrealism in Art and Life</a:t>
            </a:r>
          </a:p>
        </p:txBody>
      </p:sp>
      <p:sp>
        <p:nvSpPr>
          <p:cNvPr id="3" name="Content Placeholder 2">
            <a:extLst>
              <a:ext uri="{FF2B5EF4-FFF2-40B4-BE49-F238E27FC236}">
                <a16:creationId xmlns:a16="http://schemas.microsoft.com/office/drawing/2014/main" id="{0EF24D69-40FB-4554-B580-4647BAA2B252}"/>
              </a:ext>
            </a:extLst>
          </p:cNvPr>
          <p:cNvSpPr>
            <a:spLocks noGrp="1"/>
          </p:cNvSpPr>
          <p:nvPr>
            <p:ph idx="1"/>
          </p:nvPr>
        </p:nvSpPr>
        <p:spPr>
          <a:xfrm>
            <a:off x="913795" y="1732449"/>
            <a:ext cx="3078749" cy="4058751"/>
          </a:xfrm>
        </p:spPr>
        <p:txBody>
          <a:bodyPr anchor="t">
            <a:normAutofit/>
          </a:bodyPr>
          <a:lstStyle/>
          <a:p>
            <a:r>
              <a:rPr lang="en-US" sz="2400" dirty="0"/>
              <a:t>In art:</a:t>
            </a:r>
          </a:p>
          <a:p>
            <a:pPr marL="36900" indent="0">
              <a:buNone/>
            </a:pPr>
            <a:r>
              <a:rPr lang="en-US" sz="2400" dirty="0"/>
              <a:t> fantastic or incongruous imagery or effects in art, literature, film, or theater by means of unnatural or irrational juxtapositions and combinations. </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88707DF7-68CD-44B6-9CBA-460993BBB1A4}"/>
              </a:ext>
            </a:extLst>
          </p:cNvPr>
          <p:cNvPicPr>
            <a:picLocks noChangeAspect="1"/>
          </p:cNvPicPr>
          <p:nvPr/>
        </p:nvPicPr>
        <p:blipFill rotWithShape="1">
          <a:blip r:embed="rId4"/>
          <a:srcRect l="9924" r="16985"/>
          <a:stretch/>
        </p:blipFill>
        <p:spPr>
          <a:xfrm>
            <a:off x="4654295" y="10"/>
            <a:ext cx="7537705" cy="6857990"/>
          </a:xfrm>
          <a:prstGeom prst="rect">
            <a:avLst/>
          </a:prstGeom>
        </p:spPr>
      </p:pic>
    </p:spTree>
    <p:extLst>
      <p:ext uri="{BB962C8B-B14F-4D97-AF65-F5344CB8AC3E}">
        <p14:creationId xmlns:p14="http://schemas.microsoft.com/office/powerpoint/2010/main" val="34949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738D61-AA9C-4F58-B0C2-9C4B98B0EC70}"/>
              </a:ext>
            </a:extLst>
          </p:cNvPr>
          <p:cNvSpPr>
            <a:spLocks noGrp="1"/>
          </p:cNvSpPr>
          <p:nvPr>
            <p:ph idx="1"/>
          </p:nvPr>
        </p:nvSpPr>
        <p:spPr>
          <a:xfrm>
            <a:off x="913795" y="266700"/>
            <a:ext cx="5546272" cy="5524500"/>
          </a:xfrm>
        </p:spPr>
        <p:txBody>
          <a:bodyPr anchor="ctr">
            <a:normAutofit fontScale="92500" lnSpcReduction="10000"/>
          </a:bodyPr>
          <a:lstStyle/>
          <a:p>
            <a:pPr>
              <a:lnSpc>
                <a:spcPct val="100000"/>
              </a:lnSpc>
            </a:pPr>
            <a:r>
              <a:rPr lang="en-US" sz="2400" dirty="0"/>
              <a:t>In life:</a:t>
            </a:r>
          </a:p>
          <a:p>
            <a:pPr marL="36900" indent="0">
              <a:lnSpc>
                <a:spcPct val="100000"/>
              </a:lnSpc>
              <a:buNone/>
            </a:pPr>
            <a:r>
              <a:rPr lang="en-US" sz="2400" dirty="0"/>
              <a:t>“Surrealism runs through the streets. Surrealism comes from the reality of Latin America.”</a:t>
            </a:r>
          </a:p>
          <a:p>
            <a:pPr marL="36900" indent="0">
              <a:lnSpc>
                <a:spcPct val="100000"/>
              </a:lnSpc>
              <a:buNone/>
            </a:pPr>
            <a:r>
              <a:rPr lang="en-US" sz="2400" dirty="0"/>
              <a:t>"One day in Barcelona, my wife and I were asleep and the doorbell rings. I open the door and a man says to me, 'I came to fix the ironing cord.' My wife, from the bed, says, 'We don't have anything wrong with the iron here.' The man asks, 'Is this apartment two?' 'No,' I say, 'upstairs.' Later, my wife went to the iron and plugged it in and it burned up. This was a reversal. The man came before we knew it had to be fixed. This type of thing happens all the time.”</a:t>
            </a:r>
          </a:p>
          <a:p>
            <a:pPr marL="36900" indent="0">
              <a:lnSpc>
                <a:spcPct val="100000"/>
              </a:lnSpc>
              <a:buNone/>
            </a:pPr>
            <a:r>
              <a:rPr lang="en-US" sz="2400" dirty="0"/>
              <a:t>-Gabriel Garcia Marquez</a:t>
            </a:r>
          </a:p>
        </p:txBody>
      </p:sp>
      <p:pic>
        <p:nvPicPr>
          <p:cNvPr id="11" name="Picture 1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4" name="Picture 3">
            <a:extLst>
              <a:ext uri="{FF2B5EF4-FFF2-40B4-BE49-F238E27FC236}">
                <a16:creationId xmlns:a16="http://schemas.microsoft.com/office/drawing/2014/main" id="{01BAC20C-B6F0-4F59-B41C-0667FBAC1A9F}"/>
              </a:ext>
            </a:extLst>
          </p:cNvPr>
          <p:cNvPicPr>
            <a:picLocks noChangeAspect="1"/>
          </p:cNvPicPr>
          <p:nvPr/>
        </p:nvPicPr>
        <p:blipFill rotWithShape="1">
          <a:blip r:embed="rId4"/>
          <a:srcRect l="25495" r="8992" b="-2"/>
          <a:stretch/>
        </p:blipFill>
        <p:spPr>
          <a:xfrm>
            <a:off x="7066560" y="2132822"/>
            <a:ext cx="4065464" cy="3258006"/>
          </a:xfrm>
          <a:prstGeom prst="rect">
            <a:avLst/>
          </a:prstGeom>
        </p:spPr>
      </p:pic>
    </p:spTree>
    <p:extLst>
      <p:ext uri="{BB962C8B-B14F-4D97-AF65-F5344CB8AC3E}">
        <p14:creationId xmlns:p14="http://schemas.microsoft.com/office/powerpoint/2010/main" val="421960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090A7-6C4F-4540-9A32-228B4B8D1FAE}"/>
              </a:ext>
            </a:extLst>
          </p:cNvPr>
          <p:cNvSpPr>
            <a:spLocks noGrp="1"/>
          </p:cNvSpPr>
          <p:nvPr>
            <p:ph idx="1"/>
          </p:nvPr>
        </p:nvSpPr>
        <p:spPr>
          <a:xfrm>
            <a:off x="919119" y="705394"/>
            <a:ext cx="10105932" cy="5085805"/>
          </a:xfrm>
        </p:spPr>
        <p:txBody>
          <a:bodyPr>
            <a:normAutofit/>
          </a:bodyPr>
          <a:lstStyle/>
          <a:p>
            <a:pPr marL="36900" indent="0">
              <a:buNone/>
            </a:pPr>
            <a:r>
              <a:rPr lang="en-US" sz="4800" dirty="0"/>
              <a:t>Serious fiction helps us to name our world and see our place in it. It conveys or explores truth.</a:t>
            </a:r>
          </a:p>
          <a:p>
            <a:pPr marL="36900" indent="0" algn="r">
              <a:buNone/>
            </a:pPr>
            <a:r>
              <a:rPr lang="en-US" sz="3200" dirty="0"/>
              <a:t>Bruce Holland Rogers</a:t>
            </a:r>
          </a:p>
        </p:txBody>
      </p:sp>
    </p:spTree>
    <p:extLst>
      <p:ext uri="{BB962C8B-B14F-4D97-AF65-F5344CB8AC3E}">
        <p14:creationId xmlns:p14="http://schemas.microsoft.com/office/powerpoint/2010/main" val="304332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74CD9-ED5C-4853-A0FD-71AFD0904302}"/>
              </a:ext>
            </a:extLst>
          </p:cNvPr>
          <p:cNvSpPr>
            <a:spLocks noGrp="1"/>
          </p:cNvSpPr>
          <p:nvPr>
            <p:ph type="title"/>
          </p:nvPr>
        </p:nvSpPr>
        <p:spPr>
          <a:xfrm>
            <a:off x="913795" y="609599"/>
            <a:ext cx="5978072" cy="1481150"/>
          </a:xfrm>
        </p:spPr>
        <p:txBody>
          <a:bodyPr>
            <a:normAutofit/>
          </a:bodyPr>
          <a:lstStyle/>
          <a:p>
            <a:r>
              <a:rPr lang="en-US" dirty="0"/>
              <a:t>What is Magical Realism?</a:t>
            </a:r>
          </a:p>
        </p:txBody>
      </p:sp>
      <p:sp>
        <p:nvSpPr>
          <p:cNvPr id="3" name="Content Placeholder 2">
            <a:extLst>
              <a:ext uri="{FF2B5EF4-FFF2-40B4-BE49-F238E27FC236}">
                <a16:creationId xmlns:a16="http://schemas.microsoft.com/office/drawing/2014/main" id="{7B47A94E-60D4-4A6F-84C1-EAD1F8F5C0AA}"/>
              </a:ext>
            </a:extLst>
          </p:cNvPr>
          <p:cNvSpPr>
            <a:spLocks noGrp="1"/>
          </p:cNvSpPr>
          <p:nvPr>
            <p:ph idx="1"/>
          </p:nvPr>
        </p:nvSpPr>
        <p:spPr>
          <a:xfrm>
            <a:off x="247650" y="2090749"/>
            <a:ext cx="7115175" cy="4557701"/>
          </a:xfrm>
        </p:spPr>
        <p:txBody>
          <a:bodyPr anchor="ctr">
            <a:normAutofit/>
          </a:bodyPr>
          <a:lstStyle/>
          <a:p>
            <a:r>
              <a:rPr lang="en-US" sz="2400" dirty="0"/>
              <a:t>A genre of literature that depicts the real world as having an undercurrent of magic or fantasy. Magical realism is a part of the realism genre of fiction.</a:t>
            </a:r>
          </a:p>
          <a:p>
            <a:r>
              <a:rPr lang="en-US" sz="2400" dirty="0"/>
              <a:t>the world is still grounded in the real world, but fantastical elements are considered normal. </a:t>
            </a:r>
          </a:p>
          <a:p>
            <a:r>
              <a:rPr lang="en-US" sz="2400" dirty="0"/>
              <a:t>novels and short stories blur the line between fantasy and reality.</a:t>
            </a:r>
          </a:p>
        </p:txBody>
      </p:sp>
      <p:pic>
        <p:nvPicPr>
          <p:cNvPr id="4" name="Picture 3">
            <a:extLst>
              <a:ext uri="{FF2B5EF4-FFF2-40B4-BE49-F238E27FC236}">
                <a16:creationId xmlns:a16="http://schemas.microsoft.com/office/drawing/2014/main" id="{33A0ED5F-5272-42A7-9744-9D5E8FBE0008}"/>
              </a:ext>
            </a:extLst>
          </p:cNvPr>
          <p:cNvPicPr>
            <a:picLocks noChangeAspect="1"/>
          </p:cNvPicPr>
          <p:nvPr/>
        </p:nvPicPr>
        <p:blipFill rotWithShape="1">
          <a:blip r:embed="rId3"/>
          <a:srcRect l="14322" r="34516" b="1"/>
          <a:stretch/>
        </p:blipFill>
        <p:spPr>
          <a:xfrm>
            <a:off x="7620351" y="10"/>
            <a:ext cx="4571649" cy="6857990"/>
          </a:xfrm>
          <a:prstGeom prst="rect">
            <a:avLst/>
          </a:prstGeom>
        </p:spPr>
      </p:pic>
      <p:pic>
        <p:nvPicPr>
          <p:cNvPr id="11" name="Picture 1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81847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4FAC-B955-406F-99DF-02D0759FBF06}"/>
              </a:ext>
            </a:extLst>
          </p:cNvPr>
          <p:cNvSpPr>
            <a:spLocks noGrp="1"/>
          </p:cNvSpPr>
          <p:nvPr>
            <p:ph type="title"/>
          </p:nvPr>
        </p:nvSpPr>
        <p:spPr/>
        <p:txBody>
          <a:bodyPr/>
          <a:lstStyle/>
          <a:p>
            <a:r>
              <a:rPr lang="en-US" dirty="0"/>
              <a:t>What Magical Realism is NOT</a:t>
            </a:r>
          </a:p>
        </p:txBody>
      </p:sp>
      <p:sp>
        <p:nvSpPr>
          <p:cNvPr id="3" name="Content Placeholder 2">
            <a:extLst>
              <a:ext uri="{FF2B5EF4-FFF2-40B4-BE49-F238E27FC236}">
                <a16:creationId xmlns:a16="http://schemas.microsoft.com/office/drawing/2014/main" id="{472A5FE2-E036-46A9-B562-98EE42BFF23C}"/>
              </a:ext>
            </a:extLst>
          </p:cNvPr>
          <p:cNvSpPr>
            <a:spLocks noGrp="1"/>
          </p:cNvSpPr>
          <p:nvPr>
            <p:ph sz="half" idx="1"/>
          </p:nvPr>
        </p:nvSpPr>
        <p:spPr/>
        <p:txBody>
          <a:bodyPr>
            <a:normAutofit lnSpcReduction="10000"/>
          </a:bodyPr>
          <a:lstStyle/>
          <a:p>
            <a:r>
              <a:rPr lang="en-US" dirty="0"/>
              <a:t>Escapist fiction</a:t>
            </a:r>
          </a:p>
          <a:p>
            <a:r>
              <a:rPr lang="en-US" dirty="0"/>
              <a:t>Fantasy world building</a:t>
            </a:r>
          </a:p>
          <a:p>
            <a:r>
              <a:rPr lang="en-US" dirty="0"/>
              <a:t>Speculative fiction</a:t>
            </a:r>
          </a:p>
          <a:p>
            <a:r>
              <a:rPr lang="en-US" dirty="0"/>
              <a:t>Science fiction</a:t>
            </a:r>
          </a:p>
          <a:p>
            <a:r>
              <a:rPr lang="en-US" dirty="0"/>
              <a:t>Fairy tales</a:t>
            </a:r>
          </a:p>
          <a:p>
            <a:r>
              <a:rPr lang="en-US" dirty="0"/>
              <a:t>Paranormal</a:t>
            </a:r>
          </a:p>
          <a:p>
            <a:r>
              <a:rPr lang="en-US" dirty="0"/>
              <a:t>Horror</a:t>
            </a:r>
          </a:p>
        </p:txBody>
      </p:sp>
      <p:sp>
        <p:nvSpPr>
          <p:cNvPr id="4" name="Content Placeholder 3">
            <a:extLst>
              <a:ext uri="{FF2B5EF4-FFF2-40B4-BE49-F238E27FC236}">
                <a16:creationId xmlns:a16="http://schemas.microsoft.com/office/drawing/2014/main" id="{EF1FCC2F-82D0-438F-BC5C-2526B1B9A746}"/>
              </a:ext>
            </a:extLst>
          </p:cNvPr>
          <p:cNvSpPr>
            <a:spLocks noGrp="1"/>
          </p:cNvSpPr>
          <p:nvPr>
            <p:ph sz="half" idx="2"/>
          </p:nvPr>
        </p:nvSpPr>
        <p:spPr/>
        <p:txBody>
          <a:bodyPr>
            <a:normAutofit lnSpcReduction="10000"/>
          </a:bodyPr>
          <a:lstStyle/>
          <a:p>
            <a:pPr marL="36900" indent="0">
              <a:buNone/>
            </a:pPr>
            <a:r>
              <a:rPr lang="en-US" dirty="0"/>
              <a:t>“Magical realism </a:t>
            </a:r>
            <a:r>
              <a:rPr lang="en-US" b="1" dirty="0"/>
              <a:t>differs</a:t>
            </a:r>
            <a:r>
              <a:rPr lang="en-US" dirty="0"/>
              <a:t> from pure fantasy primarily because it is set in a normal, modern world with authentic descriptions of humans and society.”</a:t>
            </a:r>
          </a:p>
          <a:p>
            <a:endParaRPr lang="en-US" dirty="0"/>
          </a:p>
          <a:p>
            <a:r>
              <a:rPr lang="en-US" dirty="0"/>
              <a:t>–Lindsay Moore</a:t>
            </a:r>
          </a:p>
        </p:txBody>
      </p:sp>
    </p:spTree>
    <p:extLst>
      <p:ext uri="{BB962C8B-B14F-4D97-AF65-F5344CB8AC3E}">
        <p14:creationId xmlns:p14="http://schemas.microsoft.com/office/powerpoint/2010/main" val="383911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A1AE-19C9-4660-AC6C-02294A51088A}"/>
              </a:ext>
            </a:extLst>
          </p:cNvPr>
          <p:cNvSpPr>
            <a:spLocks noGrp="1"/>
          </p:cNvSpPr>
          <p:nvPr>
            <p:ph type="title"/>
          </p:nvPr>
        </p:nvSpPr>
        <p:spPr/>
        <p:txBody>
          <a:bodyPr>
            <a:normAutofit/>
          </a:bodyPr>
          <a:lstStyle/>
          <a:p>
            <a:r>
              <a:rPr lang="en-US" sz="4800" dirty="0"/>
              <a:t>Characteristics of Magical Realism</a:t>
            </a:r>
          </a:p>
        </p:txBody>
      </p:sp>
      <p:sp>
        <p:nvSpPr>
          <p:cNvPr id="3" name="Content Placeholder 2">
            <a:extLst>
              <a:ext uri="{FF2B5EF4-FFF2-40B4-BE49-F238E27FC236}">
                <a16:creationId xmlns:a16="http://schemas.microsoft.com/office/drawing/2014/main" id="{924E1A95-FE6E-4B09-88AE-C3FFF306592C}"/>
              </a:ext>
            </a:extLst>
          </p:cNvPr>
          <p:cNvSpPr>
            <a:spLocks noGrp="1"/>
          </p:cNvSpPr>
          <p:nvPr>
            <p:ph idx="1"/>
          </p:nvPr>
        </p:nvSpPr>
        <p:spPr>
          <a:xfrm>
            <a:off x="913795" y="2076450"/>
            <a:ext cx="10353762" cy="4646567"/>
          </a:xfrm>
        </p:spPr>
        <p:txBody>
          <a:bodyPr>
            <a:normAutofit/>
          </a:bodyPr>
          <a:lstStyle/>
          <a:p>
            <a:pPr marL="36900" indent="0">
              <a:buNone/>
            </a:pPr>
            <a:r>
              <a:rPr lang="en-US" sz="2800" dirty="0"/>
              <a:t>Every magical realism novel is different, but there are certain things they all include, such as:</a:t>
            </a:r>
          </a:p>
          <a:p>
            <a:r>
              <a:rPr lang="en-US" sz="2800" b="1" dirty="0"/>
              <a:t>Realistic setting</a:t>
            </a:r>
            <a:r>
              <a:rPr lang="en-US" sz="2800" dirty="0"/>
              <a:t>. All magical realism novels take place in a setting in this world that’s familiar, and often contemporary, to the reader.</a:t>
            </a:r>
          </a:p>
          <a:p>
            <a:r>
              <a:rPr lang="en-US" sz="2800" b="1" dirty="0"/>
              <a:t>Magical elements</a:t>
            </a:r>
            <a:r>
              <a:rPr lang="en-US" sz="2800" dirty="0"/>
              <a:t>. From talking objects to dead characters to telepathy, every magical realism story has fantastical elements that do not occur in our world. However, they are presented as normal within the novel.</a:t>
            </a:r>
          </a:p>
        </p:txBody>
      </p:sp>
    </p:spTree>
    <p:extLst>
      <p:ext uri="{BB962C8B-B14F-4D97-AF65-F5344CB8AC3E}">
        <p14:creationId xmlns:p14="http://schemas.microsoft.com/office/powerpoint/2010/main" val="55841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14A43-FE0D-4ACD-AE79-C20CF06BF52F}"/>
              </a:ext>
            </a:extLst>
          </p:cNvPr>
          <p:cNvSpPr>
            <a:spLocks noGrp="1"/>
          </p:cNvSpPr>
          <p:nvPr>
            <p:ph type="title"/>
          </p:nvPr>
        </p:nvSpPr>
        <p:spPr>
          <a:xfrm>
            <a:off x="4654295" y="965196"/>
            <a:ext cx="6197686" cy="1371604"/>
          </a:xfrm>
        </p:spPr>
        <p:txBody>
          <a:bodyPr>
            <a:normAutofit/>
          </a:bodyPr>
          <a:lstStyle/>
          <a:p>
            <a:pPr algn="l"/>
            <a:r>
              <a:rPr lang="en-US"/>
              <a:t>Characteristics of Magical Realism</a:t>
            </a:r>
          </a:p>
        </p:txBody>
      </p:sp>
      <p:pic>
        <p:nvPicPr>
          <p:cNvPr id="4" name="Picture 3">
            <a:extLst>
              <a:ext uri="{FF2B5EF4-FFF2-40B4-BE49-F238E27FC236}">
                <a16:creationId xmlns:a16="http://schemas.microsoft.com/office/drawing/2014/main" id="{56E95D4A-637D-4B34-B2B6-D68ABE0714B6}"/>
              </a:ext>
            </a:extLst>
          </p:cNvPr>
          <p:cNvPicPr>
            <a:picLocks noChangeAspect="1"/>
          </p:cNvPicPr>
          <p:nvPr/>
        </p:nvPicPr>
        <p:blipFill>
          <a:blip r:embed="rId3"/>
          <a:stretch>
            <a:fillRect/>
          </a:stretch>
        </p:blipFill>
        <p:spPr>
          <a:xfrm>
            <a:off x="1050163" y="1919219"/>
            <a:ext cx="1706053" cy="3019563"/>
          </a:xfrm>
          <a:prstGeom prst="rect">
            <a:avLst/>
          </a:prstGeom>
        </p:spPr>
      </p:pic>
      <p:sp>
        <p:nvSpPr>
          <p:cNvPr id="3" name="Content Placeholder 2">
            <a:extLst>
              <a:ext uri="{FF2B5EF4-FFF2-40B4-BE49-F238E27FC236}">
                <a16:creationId xmlns:a16="http://schemas.microsoft.com/office/drawing/2014/main" id="{C3DB59F8-A17A-4B99-99C9-78B8E981EF81}"/>
              </a:ext>
            </a:extLst>
          </p:cNvPr>
          <p:cNvSpPr>
            <a:spLocks noGrp="1"/>
          </p:cNvSpPr>
          <p:nvPr>
            <p:ph idx="1"/>
          </p:nvPr>
        </p:nvSpPr>
        <p:spPr>
          <a:xfrm>
            <a:off x="4654295" y="2617694"/>
            <a:ext cx="7413880" cy="4078381"/>
          </a:xfrm>
        </p:spPr>
        <p:txBody>
          <a:bodyPr>
            <a:normAutofit/>
          </a:bodyPr>
          <a:lstStyle/>
          <a:p>
            <a:pPr>
              <a:lnSpc>
                <a:spcPct val="100000"/>
              </a:lnSpc>
            </a:pPr>
            <a:r>
              <a:rPr lang="en-US" sz="1800" b="1" dirty="0"/>
              <a:t>Limited information</a:t>
            </a:r>
            <a:r>
              <a:rPr lang="en-US" sz="1800" dirty="0"/>
              <a:t>. Magical realism authors deliberately leave the magic in their stories unexplained in order to normalize it as much as possible and reinforce that it is part of everyday life.</a:t>
            </a:r>
          </a:p>
          <a:p>
            <a:pPr>
              <a:lnSpc>
                <a:spcPct val="100000"/>
              </a:lnSpc>
            </a:pPr>
            <a:r>
              <a:rPr lang="en-US" sz="1800" b="1" dirty="0"/>
              <a:t>Critique</a:t>
            </a:r>
            <a:r>
              <a:rPr lang="en-US" sz="1800" dirty="0"/>
              <a:t>. Authors often use magical realism to offer an implicit critique of society, most notably politics and the elite. </a:t>
            </a:r>
          </a:p>
          <a:p>
            <a:pPr marL="36900" indent="0">
              <a:lnSpc>
                <a:spcPct val="100000"/>
              </a:lnSpc>
              <a:buNone/>
            </a:pPr>
            <a:endParaRPr lang="en-US" sz="1800" dirty="0"/>
          </a:p>
          <a:p>
            <a:pPr marL="36900" indent="0">
              <a:lnSpc>
                <a:spcPct val="100000"/>
              </a:lnSpc>
              <a:buNone/>
            </a:pPr>
            <a:r>
              <a:rPr lang="en-US" sz="1800" dirty="0"/>
              <a:t>The genre grew in popularity in parts of the world like Latin America that were economically oppressed and exploited by Western countries. Magical realist writers used the genre to express their distaste and critique American Imperialism.</a:t>
            </a:r>
          </a:p>
          <a:p>
            <a:pPr>
              <a:lnSpc>
                <a:spcPct val="100000"/>
              </a:lnSpc>
            </a:pPr>
            <a:endParaRPr lang="en-US" sz="1800" dirty="0"/>
          </a:p>
        </p:txBody>
      </p:sp>
    </p:spTree>
    <p:extLst>
      <p:ext uri="{BB962C8B-B14F-4D97-AF65-F5344CB8AC3E}">
        <p14:creationId xmlns:p14="http://schemas.microsoft.com/office/powerpoint/2010/main" val="406936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4A43-FE0D-4ACD-AE79-C20CF06BF52F}"/>
              </a:ext>
            </a:extLst>
          </p:cNvPr>
          <p:cNvSpPr>
            <a:spLocks noGrp="1"/>
          </p:cNvSpPr>
          <p:nvPr>
            <p:ph type="title"/>
          </p:nvPr>
        </p:nvSpPr>
        <p:spPr/>
        <p:txBody>
          <a:bodyPr>
            <a:normAutofit/>
          </a:bodyPr>
          <a:lstStyle/>
          <a:p>
            <a:r>
              <a:rPr lang="en-US" sz="4400" dirty="0"/>
              <a:t>Characteristics of Magical Realism</a:t>
            </a:r>
            <a:endParaRPr lang="en-US" dirty="0"/>
          </a:p>
        </p:txBody>
      </p:sp>
      <p:sp>
        <p:nvSpPr>
          <p:cNvPr id="3" name="Content Placeholder 2">
            <a:extLst>
              <a:ext uri="{FF2B5EF4-FFF2-40B4-BE49-F238E27FC236}">
                <a16:creationId xmlns:a16="http://schemas.microsoft.com/office/drawing/2014/main" id="{C3DB59F8-A17A-4B99-99C9-78B8E981EF81}"/>
              </a:ext>
            </a:extLst>
          </p:cNvPr>
          <p:cNvSpPr>
            <a:spLocks noGrp="1"/>
          </p:cNvSpPr>
          <p:nvPr>
            <p:ph idx="1"/>
          </p:nvPr>
        </p:nvSpPr>
        <p:spPr>
          <a:xfrm>
            <a:off x="913795" y="2076450"/>
            <a:ext cx="10353762" cy="4367893"/>
          </a:xfrm>
        </p:spPr>
        <p:txBody>
          <a:bodyPr>
            <a:normAutofit lnSpcReduction="10000"/>
          </a:bodyPr>
          <a:lstStyle/>
          <a:p>
            <a:r>
              <a:rPr lang="en-US" sz="2400" b="1" dirty="0"/>
              <a:t>Unique plot structure</a:t>
            </a:r>
            <a:r>
              <a:rPr lang="en-US" sz="2400" dirty="0"/>
              <a:t>. Magical realism does not follow a typical narrative arc with a clear beginning, middle, and end like other literary genres. This makes for a more intense reading experience, as the reader does not know when the plot will advance or when the conflict will take place. Time may seem cyclical or disrupted.</a:t>
            </a:r>
          </a:p>
          <a:p>
            <a:r>
              <a:rPr lang="en-US" b="1" dirty="0"/>
              <a:t>The mixing of opposites. In</a:t>
            </a:r>
            <a:r>
              <a:rPr lang="en-US" dirty="0"/>
              <a:t>side &amp; out, rural &amp; urban, Western &amp; local.    </a:t>
            </a:r>
          </a:p>
          <a:p>
            <a:r>
              <a:rPr lang="en-US" b="1" dirty="0"/>
              <a:t>Multiple perspectives. A</a:t>
            </a:r>
            <a:r>
              <a:rPr lang="en-US" dirty="0"/>
              <a:t>nd therefore, a lack of clarity about accuracy of events and the credibility of views expressed by the characters.</a:t>
            </a:r>
          </a:p>
          <a:p>
            <a:r>
              <a:rPr lang="en-US" b="1" dirty="0"/>
              <a:t>Carnivals and celebrations. </a:t>
            </a:r>
            <a:r>
              <a:rPr lang="en-US" dirty="0"/>
              <a:t>These</a:t>
            </a:r>
            <a:r>
              <a:rPr lang="en-US" b="1" dirty="0"/>
              <a:t> </a:t>
            </a:r>
            <a:r>
              <a:rPr lang="en-US" dirty="0"/>
              <a:t>affirm the beauty and vibrancy of life and allow for absurd and humorous events.</a:t>
            </a:r>
          </a:p>
          <a:p>
            <a:endParaRPr lang="en-US" dirty="0"/>
          </a:p>
        </p:txBody>
      </p:sp>
    </p:spTree>
    <p:extLst>
      <p:ext uri="{BB962C8B-B14F-4D97-AF65-F5344CB8AC3E}">
        <p14:creationId xmlns:p14="http://schemas.microsoft.com/office/powerpoint/2010/main" val="89300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63D3-F31C-4147-8774-CE38E3F4DD2D}"/>
              </a:ext>
            </a:extLst>
          </p:cNvPr>
          <p:cNvSpPr>
            <a:spLocks noGrp="1"/>
          </p:cNvSpPr>
          <p:nvPr>
            <p:ph type="title"/>
          </p:nvPr>
        </p:nvSpPr>
        <p:spPr>
          <a:xfrm>
            <a:off x="913795" y="187234"/>
            <a:ext cx="10353762" cy="1257300"/>
          </a:xfrm>
        </p:spPr>
        <p:txBody>
          <a:bodyPr/>
          <a:lstStyle/>
          <a:p>
            <a:r>
              <a:rPr lang="en-US" dirty="0"/>
              <a:t>Subjective Causality</a:t>
            </a:r>
          </a:p>
        </p:txBody>
      </p:sp>
      <p:sp>
        <p:nvSpPr>
          <p:cNvPr id="3" name="Content Placeholder 2">
            <a:extLst>
              <a:ext uri="{FF2B5EF4-FFF2-40B4-BE49-F238E27FC236}">
                <a16:creationId xmlns:a16="http://schemas.microsoft.com/office/drawing/2014/main" id="{7A7FFC6F-05BF-4F0B-AFDD-5DF43D418F7D}"/>
              </a:ext>
            </a:extLst>
          </p:cNvPr>
          <p:cNvSpPr>
            <a:spLocks noGrp="1"/>
          </p:cNvSpPr>
          <p:nvPr>
            <p:ph idx="1"/>
          </p:nvPr>
        </p:nvSpPr>
        <p:spPr>
          <a:xfrm>
            <a:off x="913795" y="1680754"/>
            <a:ext cx="10353762" cy="4990012"/>
          </a:xfrm>
        </p:spPr>
        <p:txBody>
          <a:bodyPr>
            <a:normAutofit/>
          </a:bodyPr>
          <a:lstStyle/>
          <a:p>
            <a:r>
              <a:rPr lang="en-US" sz="3200" b="1" dirty="0"/>
              <a:t>Objectivity</a:t>
            </a:r>
            <a:r>
              <a:rPr lang="en-US" sz="3200" dirty="0"/>
              <a:t> is rational, empirical, scientific, linear.</a:t>
            </a:r>
          </a:p>
          <a:p>
            <a:pPr lvl="1"/>
            <a:r>
              <a:rPr lang="en-US" sz="2800" dirty="0"/>
              <a:t>One person's emotion can't kill someone else.</a:t>
            </a:r>
          </a:p>
          <a:p>
            <a:pPr lvl="1"/>
            <a:endParaRPr lang="en-US" sz="2800" dirty="0"/>
          </a:p>
          <a:p>
            <a:r>
              <a:rPr lang="en-US" sz="3200" b="1" dirty="0"/>
              <a:t>Subjectivity </a:t>
            </a:r>
            <a:r>
              <a:rPr lang="en-US" sz="3200" dirty="0"/>
              <a:t>is personal, interpretive, emotional</a:t>
            </a:r>
          </a:p>
          <a:p>
            <a:r>
              <a:rPr lang="en-US" sz="2800" dirty="0"/>
              <a:t>Magical realist works put causally connected events side by side in a way that doesn't violate objective reality but convinces us that the events described are linked by more than chance. </a:t>
            </a:r>
          </a:p>
        </p:txBody>
      </p:sp>
    </p:spTree>
    <p:extLst>
      <p:ext uri="{BB962C8B-B14F-4D97-AF65-F5344CB8AC3E}">
        <p14:creationId xmlns:p14="http://schemas.microsoft.com/office/powerpoint/2010/main" val="169002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9D7C4-95D0-4B52-8969-929284551FDC}"/>
              </a:ext>
            </a:extLst>
          </p:cNvPr>
          <p:cNvSpPr>
            <a:spLocks noGrp="1"/>
          </p:cNvSpPr>
          <p:nvPr>
            <p:ph type="title"/>
          </p:nvPr>
        </p:nvSpPr>
        <p:spPr>
          <a:xfrm>
            <a:off x="5268823" y="192701"/>
            <a:ext cx="5844759" cy="970450"/>
          </a:xfrm>
        </p:spPr>
        <p:txBody>
          <a:bodyPr>
            <a:normAutofit/>
          </a:bodyPr>
          <a:lstStyle/>
          <a:p>
            <a:r>
              <a:rPr lang="en-US" dirty="0"/>
              <a:t>Subjective Causality</a:t>
            </a:r>
          </a:p>
        </p:txBody>
      </p:sp>
      <p:pic>
        <p:nvPicPr>
          <p:cNvPr id="73" name="Picture 72">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2050" name="Picture 2" descr="Amazon.com: Ceremony: (Penguin Classics Deluxe Edition) (9780143104919):  Silko, Leslie Marmon, McMurtry, Larry: Books">
            <a:extLst>
              <a:ext uri="{FF2B5EF4-FFF2-40B4-BE49-F238E27FC236}">
                <a16:creationId xmlns:a16="http://schemas.microsoft.com/office/drawing/2014/main" id="{D5E1FCC5-6E05-4239-B435-6B29DBBFE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4904"/>
          <a:stretch/>
        </p:blipFill>
        <p:spPr bwMode="auto">
          <a:xfrm>
            <a:off x="632815" y="643465"/>
            <a:ext cx="4003193" cy="51033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8E385D4-1E25-496E-9C5D-F6C1558DF5D1}"/>
              </a:ext>
            </a:extLst>
          </p:cNvPr>
          <p:cNvSpPr>
            <a:spLocks noGrp="1"/>
          </p:cNvSpPr>
          <p:nvPr>
            <p:ph idx="1"/>
          </p:nvPr>
        </p:nvSpPr>
        <p:spPr>
          <a:xfrm>
            <a:off x="5279472" y="1038225"/>
            <a:ext cx="5844760" cy="5627074"/>
          </a:xfrm>
        </p:spPr>
        <p:txBody>
          <a:bodyPr anchor="ctr">
            <a:normAutofit lnSpcReduction="10000"/>
          </a:bodyPr>
          <a:lstStyle/>
          <a:p>
            <a:pPr>
              <a:lnSpc>
                <a:spcPct val="100000"/>
              </a:lnSpc>
            </a:pPr>
            <a:r>
              <a:rPr lang="en-US" sz="2400" dirty="0"/>
              <a:t>A spurned woman is dancing very angrily. </a:t>
            </a:r>
          </a:p>
          <a:p>
            <a:pPr>
              <a:lnSpc>
                <a:spcPct val="100000"/>
              </a:lnSpc>
            </a:pPr>
            <a:r>
              <a:rPr lang="en-US" sz="2400" dirty="0"/>
              <a:t>Miles away, the man who betrayed her is checking the commotion his cattle are making in the night. </a:t>
            </a:r>
          </a:p>
          <a:p>
            <a:pPr>
              <a:lnSpc>
                <a:spcPct val="100000"/>
              </a:lnSpc>
            </a:pPr>
            <a:r>
              <a:rPr lang="en-US" sz="2400" dirty="0"/>
              <a:t>Descriptions of the woman's heels stamping the floor are alternated with descriptions of the cattle trampling the man to death, back and forth from one to the other. </a:t>
            </a:r>
          </a:p>
          <a:p>
            <a:pPr>
              <a:lnSpc>
                <a:spcPct val="100000"/>
              </a:lnSpc>
            </a:pPr>
            <a:r>
              <a:rPr lang="en-US" sz="2400" dirty="0"/>
              <a:t>No assertion of causality is made, but the dancer's heels and the animals' hooves become powerfully linked. </a:t>
            </a:r>
          </a:p>
          <a:p>
            <a:pPr>
              <a:lnSpc>
                <a:spcPct val="100000"/>
              </a:lnSpc>
            </a:pPr>
            <a:r>
              <a:rPr lang="en-US" sz="2400" dirty="0"/>
              <a:t>What is conveyed is not a symbol or a metaphor, but the reality that a woman can be so angry that when she dances, her lover dies.</a:t>
            </a:r>
          </a:p>
        </p:txBody>
      </p:sp>
    </p:spTree>
    <p:extLst>
      <p:ext uri="{BB962C8B-B14F-4D97-AF65-F5344CB8AC3E}">
        <p14:creationId xmlns:p14="http://schemas.microsoft.com/office/powerpoint/2010/main" val="234544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{DD37C945-5911-4C17-9FF7-25128503DC64}tf00934815_win32</Template>
  <TotalTime>101</TotalTime>
  <Words>1196</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Goudy Old Style</vt:lpstr>
      <vt:lpstr>Wingdings 2</vt:lpstr>
      <vt:lpstr>SlateVTI</vt:lpstr>
      <vt:lpstr>Magical Realism</vt:lpstr>
      <vt:lpstr>PowerPoint Presentation</vt:lpstr>
      <vt:lpstr>What is Magical Realism?</vt:lpstr>
      <vt:lpstr>What Magical Realism is NOT</vt:lpstr>
      <vt:lpstr>Characteristics of Magical Realism</vt:lpstr>
      <vt:lpstr>Characteristics of Magical Realism</vt:lpstr>
      <vt:lpstr>Characteristics of Magical Realism</vt:lpstr>
      <vt:lpstr>Subjective Causality</vt:lpstr>
      <vt:lpstr>Subjective Causality</vt:lpstr>
      <vt:lpstr>A Few Magical Realism Novels</vt:lpstr>
      <vt:lpstr>A Few Magical Realism Novels</vt:lpstr>
      <vt:lpstr>PowerPoint Presentation</vt:lpstr>
      <vt:lpstr>Surrealism in Art and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Magical Realism</dc:title>
  <dc:creator>KARA LYCKE</dc:creator>
  <cp:lastModifiedBy>KARA LYCKE</cp:lastModifiedBy>
  <cp:revision>13</cp:revision>
  <dcterms:created xsi:type="dcterms:W3CDTF">2021-03-03T20:51:07Z</dcterms:created>
  <dcterms:modified xsi:type="dcterms:W3CDTF">2021-03-03T22:32:15Z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