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1" r:id="rId15"/>
    <p:sldId id="270" r:id="rId16"/>
    <p:sldId id="273" r:id="rId17"/>
    <p:sldId id="274" r:id="rId18"/>
    <p:sldId id="275" r:id="rId19"/>
    <p:sldId id="277" r:id="rId20"/>
    <p:sldId id="276" r:id="rId21"/>
    <p:sldId id="279" r:id="rId22"/>
    <p:sldId id="284" r:id="rId23"/>
    <p:sldId id="286" r:id="rId24"/>
    <p:sldId id="287" r:id="rId25"/>
    <p:sldId id="288" r:id="rId26"/>
    <p:sldId id="289" r:id="rId27"/>
    <p:sldId id="290" r:id="rId28"/>
    <p:sldId id="292" r:id="rId29"/>
    <p:sldId id="283" r:id="rId30"/>
    <p:sldId id="293" r:id="rId31"/>
    <p:sldId id="294" r:id="rId32"/>
    <p:sldId id="295" r:id="rId33"/>
    <p:sldId id="291" r:id="rId34"/>
    <p:sldId id="285" r:id="rId35"/>
    <p:sldId id="280" r:id="rId36"/>
    <p:sldId id="281" r:id="rId37"/>
    <p:sldId id="28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272" y="1975104"/>
            <a:ext cx="5120639" cy="228819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Language of Composition, Chapter 3: 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Analyzing arguments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159" y="4293270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AP Language and Composition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E8E77-FB1D-4A6E-BF87-5885A436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Evaluating Claims of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D45AC-F08B-4D5F-8851-362D9D1E0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Terry Crews is the best-prepared actor on </a:t>
            </a:r>
            <a:r>
              <a:rPr lang="en-US" sz="3600" i="1" dirty="0"/>
              <a:t>Brooklyn Nine-Nine.</a:t>
            </a:r>
          </a:p>
          <a:p>
            <a:r>
              <a:rPr lang="en-US" sz="2800" dirty="0"/>
              <a:t>What criteria could we use for determining “best-prepared”?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84F0B-D9D7-44FF-B67B-2FE1723D6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127" y="4120332"/>
            <a:ext cx="3936609" cy="26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767D-C754-4499-9EFD-42A77C1B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Claim of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CBCA3-0F49-4DD0-9373-A7AE21BA4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Argues for a proposed change</a:t>
            </a:r>
          </a:p>
          <a:p>
            <a:r>
              <a:rPr lang="en-US" sz="3600" dirty="0"/>
              <a:t>Argument begins with a definition of the problem (claim of fact), then</a:t>
            </a:r>
          </a:p>
          <a:p>
            <a:r>
              <a:rPr lang="en-US" sz="3600" dirty="0"/>
              <a:t>explains why the issue is a problem (claim of value), then</a:t>
            </a:r>
          </a:p>
          <a:p>
            <a:r>
              <a:rPr lang="en-US" sz="3600" dirty="0"/>
              <a:t>explains the change that needs to happen (claim of policy).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240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46D16B-BE93-4830-9753-B13B93F81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-782133"/>
            <a:ext cx="11822257" cy="76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3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0384-AB48-4499-9867-BC06A54C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1573"/>
            <a:ext cx="10058400" cy="876717"/>
          </a:xfrm>
        </p:spPr>
        <p:txBody>
          <a:bodyPr/>
          <a:lstStyle/>
          <a:p>
            <a:r>
              <a:rPr lang="en-US" dirty="0"/>
              <a:t>What claims does the image make?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CBC91-DD2A-4208-BE2B-19AFCD253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308289"/>
            <a:ext cx="11057206" cy="5118138"/>
          </a:xfrm>
        </p:spPr>
        <p:txBody>
          <a:bodyPr>
            <a:normAutofit/>
          </a:bodyPr>
          <a:lstStyle/>
          <a:p>
            <a:r>
              <a:rPr lang="en-US" sz="2800" dirty="0"/>
              <a:t>Claim of fact?</a:t>
            </a:r>
          </a:p>
          <a:p>
            <a:pPr lvl="1"/>
            <a:r>
              <a:rPr lang="en-US" sz="2400" dirty="0"/>
              <a:t>This “assault weapon” is made up of camera parts, an imaginative construction</a:t>
            </a:r>
          </a:p>
          <a:p>
            <a:r>
              <a:rPr lang="en-US" sz="2800" dirty="0"/>
              <a:t>Claim of value?</a:t>
            </a:r>
          </a:p>
          <a:p>
            <a:pPr lvl="1"/>
            <a:r>
              <a:rPr lang="en-US" sz="2400" dirty="0"/>
              <a:t>Establishes a connection between access to information and firepower.</a:t>
            </a:r>
          </a:p>
          <a:p>
            <a:pPr lvl="1"/>
            <a:r>
              <a:rPr lang="en-US" sz="2400" dirty="0"/>
              <a:t>Verbal metaphor: “ Information is Ammunition” </a:t>
            </a:r>
          </a:p>
          <a:p>
            <a:pPr lvl="1"/>
            <a:r>
              <a:rPr lang="en-US" sz="2400" dirty="0"/>
              <a:t>Claim: Information is power</a:t>
            </a:r>
          </a:p>
          <a:p>
            <a:r>
              <a:rPr lang="en-US" sz="2800" dirty="0"/>
              <a:t>Claim of policy?</a:t>
            </a:r>
          </a:p>
          <a:p>
            <a:pPr lvl="1"/>
            <a:r>
              <a:rPr lang="en-US" sz="2400" dirty="0"/>
              <a:t>“Defend press freedom” by visiting Canadian Journalists for Free Expression’s website.</a:t>
            </a:r>
          </a:p>
          <a:p>
            <a:pPr lvl="1"/>
            <a:r>
              <a:rPr lang="en-US" sz="2400" dirty="0"/>
              <a:t>Claim: Take action; support CJFE</a:t>
            </a:r>
          </a:p>
        </p:txBody>
      </p:sp>
    </p:spTree>
    <p:extLst>
      <p:ext uri="{BB962C8B-B14F-4D97-AF65-F5344CB8AC3E}">
        <p14:creationId xmlns:p14="http://schemas.microsoft.com/office/powerpoint/2010/main" val="585267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F576-759C-43A3-ADD1-45D0358E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9203"/>
            <a:ext cx="10058400" cy="1031461"/>
          </a:xfrm>
        </p:spPr>
        <p:txBody>
          <a:bodyPr/>
          <a:lstStyle/>
          <a:p>
            <a:r>
              <a:rPr lang="en-US" dirty="0"/>
              <a:t>From Claim to 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35741-21F7-45E4-A45B-30288D83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80490"/>
            <a:ext cx="10058400" cy="4545975"/>
          </a:xfrm>
        </p:spPr>
        <p:txBody>
          <a:bodyPr>
            <a:noAutofit/>
          </a:bodyPr>
          <a:lstStyle/>
          <a:p>
            <a:pPr fontAlgn="base"/>
            <a:r>
              <a:rPr lang="en-US" sz="3600" dirty="0"/>
              <a:t>To develop a claim into a thesis statement, be specific about what you intend to argue.</a:t>
            </a:r>
          </a:p>
          <a:p>
            <a:r>
              <a:rPr lang="en-US" sz="3600" dirty="0"/>
              <a:t>Professional essays often imply the claim.</a:t>
            </a:r>
          </a:p>
          <a:p>
            <a:r>
              <a:rPr lang="en-US" sz="3600" dirty="0"/>
              <a:t>Formal academic essays explicitly state the claim in a one-sentence thesis statement in the introduction of the argument.  </a:t>
            </a:r>
          </a:p>
        </p:txBody>
      </p:sp>
    </p:spTree>
    <p:extLst>
      <p:ext uri="{BB962C8B-B14F-4D97-AF65-F5344CB8AC3E}">
        <p14:creationId xmlns:p14="http://schemas.microsoft.com/office/powerpoint/2010/main" val="336464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DD20-F332-4142-B324-EA09927B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Thesis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360C-29CC-4D6D-8145-EA5D598E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66424"/>
            <a:ext cx="10058400" cy="4048981"/>
          </a:xfrm>
        </p:spPr>
        <p:txBody>
          <a:bodyPr>
            <a:normAutofit/>
          </a:bodyPr>
          <a:lstStyle/>
          <a:p>
            <a:pPr fontAlgn="base"/>
            <a:r>
              <a:rPr lang="en-US" sz="3200" dirty="0"/>
              <a:t>A statement of the argument that also previews the author’s major points. </a:t>
            </a:r>
          </a:p>
          <a:p>
            <a:pPr fontAlgn="base"/>
            <a:r>
              <a:rPr lang="en-US" sz="3200" dirty="0"/>
              <a:t>Limits the number of points the writer will make.</a:t>
            </a:r>
          </a:p>
          <a:p>
            <a:pPr fontAlgn="base"/>
            <a:r>
              <a:rPr lang="en-US" sz="3200" dirty="0"/>
              <a:t>Useful to focus a shorter, timed essay.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5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F375-9BE6-4870-B1EB-BA943865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Thesis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4FB71-C52F-45DE-A2B9-903045FBE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23292"/>
            <a:ext cx="10058400" cy="3849624"/>
          </a:xfrm>
        </p:spPr>
        <p:txBody>
          <a:bodyPr>
            <a:normAutofit/>
          </a:bodyPr>
          <a:lstStyle/>
          <a:p>
            <a:r>
              <a:rPr lang="en-US" sz="3600" dirty="0"/>
              <a:t>The books in the Harry Potter series have become legendary children’s books and enduring classics </a:t>
            </a:r>
            <a:r>
              <a:rPr lang="en-US" sz="3600" dirty="0">
                <a:solidFill>
                  <a:schemeClr val="accent1"/>
                </a:solidFill>
              </a:rPr>
              <a:t>because</a:t>
            </a:r>
            <a:r>
              <a:rPr lang="en-US" sz="3600" dirty="0"/>
              <a:t> of their three-dimensional characters, exciting plots, and complex themes.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45942-6218-4A45-8EAA-ADB73F3E2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455" y="4329382"/>
            <a:ext cx="6065453" cy="18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88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38A79-3CCE-48F7-A610-3A9BD546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Thesis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25846-3A06-4104-9803-1DC4BDBC0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sz="3500" dirty="0"/>
              <a:t>Does not list all the author’s points. </a:t>
            </a:r>
          </a:p>
          <a:p>
            <a:pPr fontAlgn="base"/>
            <a:r>
              <a:rPr lang="en-US" sz="3500" dirty="0"/>
              <a:t>A longer essay might make six or seven points. Stringing them all out in a thesis would be awkward. </a:t>
            </a:r>
          </a:p>
          <a:p>
            <a:pPr fontAlgn="base"/>
            <a:r>
              <a:rPr lang="en-US" sz="3500" dirty="0"/>
              <a:t>Makes the overall point without actually stating every subpoint, guiding the essay without being cumbersome.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34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1BBE5-EB92-4282-B575-C8448E0F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7846"/>
            <a:ext cx="10058400" cy="1371600"/>
          </a:xfrm>
        </p:spPr>
        <p:txBody>
          <a:bodyPr/>
          <a:lstStyle/>
          <a:p>
            <a:r>
              <a:rPr lang="en-US" dirty="0"/>
              <a:t>Open Thesis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0E818-6BD2-4C38-8FD4-1EE4695DB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9" y="1573467"/>
            <a:ext cx="11226018" cy="3849624"/>
          </a:xfrm>
        </p:spPr>
        <p:txBody>
          <a:bodyPr>
            <a:normAutofit/>
          </a:bodyPr>
          <a:lstStyle/>
          <a:p>
            <a:r>
              <a:rPr lang="en-US" sz="3600" dirty="0"/>
              <a:t>The popularity of the Harry Potter series demonstrates that simplicity trumps complexity when it comes to the taste of readers, both young and old.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F8D4F3-9007-4BC4-8C1B-77EB9385E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098" y="3478238"/>
            <a:ext cx="4609803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28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6D12-DC6E-4086-83BA-DC2293A5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Counterargument Thesis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CD343-92A4-44F7-A02F-586C8E832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3600" dirty="0"/>
              <a:t>A summary of the counterargument precedes the writer’s opinion. </a:t>
            </a:r>
          </a:p>
          <a:p>
            <a:pPr fontAlgn="base"/>
            <a:r>
              <a:rPr lang="en-US" sz="3600" dirty="0"/>
              <a:t>Usually preceded by </a:t>
            </a:r>
            <a:r>
              <a:rPr lang="en-US" sz="3600" i="1" dirty="0"/>
              <a:t>although</a:t>
            </a:r>
            <a:r>
              <a:rPr lang="en-US" sz="3600" dirty="0"/>
              <a:t> or </a:t>
            </a:r>
            <a:r>
              <a:rPr lang="en-US" sz="3600" i="1" dirty="0"/>
              <a:t>but.</a:t>
            </a:r>
            <a:endParaRPr lang="en-US" sz="3600" dirty="0"/>
          </a:p>
          <a:p>
            <a:pPr fontAlgn="base"/>
            <a:r>
              <a:rPr lang="en-US" sz="3600" dirty="0"/>
              <a:t>Immediately addresses the counterargument.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4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1B7D-5EFE-43B4-9F88-65429CBE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argument?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96445-13F2-43DD-AACA-D86B5FFF2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Persuasive discourse.</a:t>
            </a:r>
          </a:p>
          <a:p>
            <a:r>
              <a:rPr lang="en-US" sz="3200" dirty="0"/>
              <a:t>A coherent and considered movement from a claim to a conclusion.</a:t>
            </a:r>
          </a:p>
          <a:p>
            <a:r>
              <a:rPr lang="en-US" sz="3200" dirty="0"/>
              <a:t>Requires a claim, evidence, and organization.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3227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FAA96A-9285-496C-8D63-6A8D86A5C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43" y="3901270"/>
            <a:ext cx="3544557" cy="3544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B0903C-1C53-43FA-A3F3-77EF1E80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04852"/>
          </a:xfrm>
        </p:spPr>
        <p:txBody>
          <a:bodyPr/>
          <a:lstStyle/>
          <a:p>
            <a:r>
              <a:rPr lang="en-US" dirty="0"/>
              <a:t>Counterargument Thesis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26083-37BD-4D5C-A12E-FEC0BD51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5" y="1547446"/>
            <a:ext cx="11282289" cy="144897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Although</a:t>
            </a:r>
            <a:r>
              <a:rPr lang="en-US" sz="3600" dirty="0"/>
              <a:t> the Harry Potter series may have some literary merit, its popularity has less to do with storytelling than with merchandising.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EAA5E-0089-4C55-998D-3A1A2C6C4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5" y="3523267"/>
            <a:ext cx="2786406" cy="2786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8ED4C7-987D-49B5-966D-4494C5552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634" y="3429000"/>
            <a:ext cx="3276129" cy="3379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E1908-48D4-4D76-8422-62E6F183B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009" y="3175270"/>
            <a:ext cx="2730817" cy="27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93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92A58-1263-420E-B2B8-A4FD2228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C0CF4-802C-4598-9CB2-1827164C5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Use a TAG to ground your reader in the text:</a:t>
            </a:r>
          </a:p>
          <a:p>
            <a:pPr marL="0" indent="0">
              <a:buNone/>
            </a:pPr>
            <a:r>
              <a:rPr lang="en-US" sz="3200" dirty="0"/>
              <a:t>T – title</a:t>
            </a:r>
          </a:p>
          <a:p>
            <a:pPr marL="0" indent="0">
              <a:buNone/>
            </a:pPr>
            <a:r>
              <a:rPr lang="en-US" sz="3200" dirty="0"/>
              <a:t>A – author</a:t>
            </a:r>
          </a:p>
          <a:p>
            <a:pPr marL="0" indent="0">
              <a:buNone/>
            </a:pPr>
            <a:r>
              <a:rPr lang="en-US" sz="3200" dirty="0"/>
              <a:t>G – genre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i="1" dirty="0"/>
              <a:t>In the memoir </a:t>
            </a:r>
            <a:r>
              <a:rPr lang="en-US" sz="3200" dirty="0"/>
              <a:t>Into Thin Air</a:t>
            </a:r>
            <a:r>
              <a:rPr lang="en-US" sz="3200" i="1" dirty="0"/>
              <a:t>, by Jon Krakauer…</a:t>
            </a:r>
          </a:p>
        </p:txBody>
      </p:sp>
    </p:spTree>
    <p:extLst>
      <p:ext uri="{BB962C8B-B14F-4D97-AF65-F5344CB8AC3E}">
        <p14:creationId xmlns:p14="http://schemas.microsoft.com/office/powerpoint/2010/main" val="3061396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423138"/>
            <a:ext cx="10058400" cy="729006"/>
          </a:xfrm>
        </p:spPr>
        <p:txBody>
          <a:bodyPr/>
          <a:lstStyle/>
          <a:p>
            <a:r>
              <a:rPr lang="en-US" dirty="0"/>
              <a:t>Presenting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033272"/>
            <a:ext cx="10058400" cy="5184648"/>
          </a:xfrm>
        </p:spPr>
        <p:txBody>
          <a:bodyPr>
            <a:noAutofit/>
          </a:bodyPr>
          <a:lstStyle/>
          <a:p>
            <a:r>
              <a:rPr lang="en-US" sz="3200" dirty="0"/>
              <a:t>Relevant</a:t>
            </a:r>
          </a:p>
          <a:p>
            <a:pPr lvl="1"/>
            <a:r>
              <a:rPr lang="en-US" sz="2400" dirty="0"/>
              <a:t>Explain the relationship between evidence and commentary (M</a:t>
            </a:r>
            <a:r>
              <a:rPr lang="en-US" sz="2400" dirty="0">
                <a:highlight>
                  <a:srgbClr val="FFFF00"/>
                </a:highlight>
              </a:rPr>
              <a:t>EL</a:t>
            </a:r>
            <a:r>
              <a:rPr lang="en-US" sz="2400" dirty="0"/>
              <a:t>Con)</a:t>
            </a:r>
          </a:p>
          <a:p>
            <a:r>
              <a:rPr lang="en-US" sz="3200" dirty="0"/>
              <a:t>Accurate </a:t>
            </a:r>
          </a:p>
          <a:p>
            <a:pPr lvl="1"/>
            <a:r>
              <a:rPr lang="en-US" sz="2400" dirty="0"/>
              <a:t>Quote and cite sources correctly</a:t>
            </a:r>
          </a:p>
          <a:p>
            <a:pPr lvl="1"/>
            <a:r>
              <a:rPr lang="en-US" sz="2400" dirty="0"/>
              <a:t>Don’t misrepresent source or take info out of context</a:t>
            </a:r>
          </a:p>
          <a:p>
            <a:pPr lvl="1"/>
            <a:r>
              <a:rPr lang="en-US" sz="2400" dirty="0"/>
              <a:t>Consider bias</a:t>
            </a:r>
          </a:p>
          <a:p>
            <a:pPr lvl="1"/>
            <a:r>
              <a:rPr lang="en-US" sz="2400" dirty="0"/>
              <a:t>Use credible sources (CRAP test)</a:t>
            </a:r>
          </a:p>
          <a:p>
            <a:r>
              <a:rPr lang="en-US" sz="3200" dirty="0"/>
              <a:t>Sufficient</a:t>
            </a:r>
          </a:p>
          <a:p>
            <a:pPr lvl="1"/>
            <a:r>
              <a:rPr lang="en-US" sz="2400" dirty="0"/>
              <a:t>Enough to support your thesis</a:t>
            </a:r>
          </a:p>
          <a:p>
            <a:pPr lvl="1"/>
            <a:r>
              <a:rPr lang="en-US" sz="2400" dirty="0"/>
              <a:t>Different perspectives may be warranted</a:t>
            </a:r>
          </a:p>
        </p:txBody>
      </p:sp>
    </p:spTree>
    <p:extLst>
      <p:ext uri="{BB962C8B-B14F-4D97-AF65-F5344CB8AC3E}">
        <p14:creationId xmlns:p14="http://schemas.microsoft.com/office/powerpoint/2010/main" val="3046722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178C55-79E2-4E8E-89B9-FDDC3254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CRAP Test: Useful for all kinds of texts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7EE18-89D0-468B-BB58-C7648A274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5211452" cy="3749040"/>
          </a:xfrm>
        </p:spPr>
        <p:txBody>
          <a:bodyPr>
            <a:normAutofit/>
          </a:bodyPr>
          <a:lstStyle/>
          <a:p>
            <a:pPr marL="0" marR="0">
              <a:spcBef>
                <a:spcPts val="1500"/>
              </a:spcBef>
              <a:spcAft>
                <a:spcPts val="1500"/>
              </a:spcAft>
            </a:pPr>
            <a:r>
              <a:rPr lang="en-US" sz="3200" b="1" dirty="0">
                <a:effectLst/>
              </a:rPr>
              <a:t>Currency</a:t>
            </a:r>
            <a:endParaRPr lang="en-US" sz="3200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3200" b="1" dirty="0">
                <a:effectLst/>
              </a:rPr>
              <a:t>Reliability</a:t>
            </a:r>
            <a:endParaRPr lang="en-US" sz="3200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3200" b="1" dirty="0">
                <a:effectLst/>
              </a:rPr>
              <a:t>Authority</a:t>
            </a:r>
            <a:endParaRPr lang="en-US" sz="3200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3200" b="1" dirty="0">
                <a:effectLst/>
              </a:rPr>
              <a:t>Purpose/Point of View</a:t>
            </a:r>
            <a:endParaRPr lang="en-US" sz="3200" dirty="0">
              <a:effectLst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8CA9D-8FBD-411E-89B5-DC9966A92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5" r="3" b="2033"/>
          <a:stretch/>
        </p:blipFill>
        <p:spPr>
          <a:xfrm>
            <a:off x="6461760" y="2103120"/>
            <a:ext cx="4663440" cy="374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272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1AFD-623D-4D7C-B234-718856A7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CRAP Test: </a:t>
            </a:r>
            <a:r>
              <a:rPr lang="en-US" sz="3200" dirty="0"/>
              <a:t>Useful for all kinds of texts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28E0C-5D8D-4F98-AF3D-76B86650F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3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recent is the information?</a:t>
            </a:r>
            <a:endParaRPr lang="en-US" sz="3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recently has the website been updated?</a:t>
            </a:r>
            <a:endParaRPr lang="en-US" sz="3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it current enough for your topic?</a:t>
            </a:r>
            <a:endParaRPr lang="en-US" sz="3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08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E883-5418-491B-97A3-893BDB09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CRAP Test: </a:t>
            </a:r>
            <a:r>
              <a:rPr lang="en-US" sz="3200" dirty="0"/>
              <a:t>Useful for all kinds of texts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FE4D5-0E32-4962-BA66-2C716A04B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3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kind of information is included in the resource?</a:t>
            </a:r>
            <a:endParaRPr lang="en-US" sz="3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content of the resource primarily opinion?  Is it balanced?</a:t>
            </a:r>
            <a:endParaRPr lang="en-US" sz="3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the creator provide references or sources for data or quotations?</a:t>
            </a:r>
            <a:endParaRPr lang="en-US" sz="3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96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4A28-CFB1-4783-B8C3-4DA127A4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CRAP Test: </a:t>
            </a:r>
            <a:r>
              <a:rPr lang="en-US" sz="3200" dirty="0"/>
              <a:t>Useful for all kinds of texts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0976F-0C0A-4448-8A1D-4E89651B3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75934"/>
            <a:ext cx="10058400" cy="4496586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Authority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Who is the creator or author?</a:t>
            </a:r>
            <a:endParaRPr lang="en-US" sz="2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credentials? Can you find any information about the author's background?</a:t>
            </a:r>
            <a:endParaRPr lang="en-US" sz="2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is the publisher or sponsor?</a:t>
            </a:r>
            <a:endParaRPr lang="en-US" sz="2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they reputable?</a:t>
            </a:r>
            <a:endParaRPr lang="en-US" sz="2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publisher's interest (if any) in this information?</a:t>
            </a:r>
            <a:endParaRPr lang="en-US" sz="2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there advertisements on the website? If so, are they clearly marked?</a:t>
            </a:r>
            <a:endParaRPr lang="en-US" sz="2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06063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FB99-FDA5-4DA6-B44B-6F0E16CF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CRAP Test: Useful for all kinds of 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B1DF-2865-46C4-BE70-76F580502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3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Purpose/Point of View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this fact or opinion? Does the author list sources or cite references?</a:t>
            </a:r>
            <a:endParaRPr lang="en-US" sz="3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sz="3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 or perspective? Does the author seem to be trying to push an agenda or particular side?</a:t>
            </a:r>
            <a:endParaRPr lang="en-US" sz="3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creator/author trying to sell you something? If so, is it clearly stated?</a:t>
            </a:r>
            <a:endParaRPr lang="en-US" sz="32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72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16F21-E7D2-484A-89CA-C7D1D44F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Fallacies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E0BE5-ECA5-4A81-8BE8-43F0A6C19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62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Logical Fallacies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1228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Vulnerabilities or weaknesses in arguments</a:t>
            </a:r>
          </a:p>
          <a:p>
            <a:r>
              <a:rPr lang="en-US" sz="3200" dirty="0"/>
              <a:t>Failure to make a logical link between claim and evidence</a:t>
            </a:r>
          </a:p>
          <a:p>
            <a:r>
              <a:rPr lang="en-US" sz="3200" dirty="0"/>
              <a:t>Can be accidental</a:t>
            </a:r>
          </a:p>
          <a:p>
            <a:r>
              <a:rPr lang="en-US" sz="3200" dirty="0"/>
              <a:t>Can be used intentionally to deceive</a:t>
            </a:r>
          </a:p>
          <a:p>
            <a:r>
              <a:rPr lang="en-US" sz="3200" dirty="0"/>
              <a:t>Analyze weak points in other’s arguments</a:t>
            </a:r>
          </a:p>
          <a:p>
            <a:r>
              <a:rPr lang="en-US" sz="3200" dirty="0"/>
              <a:t>Check for fallacies in your own writing to strengthen your argument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8393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2C71-72E7-4100-B795-AA3A44C6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a claim?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0EDF6-ED63-4EC4-95C5-3FB7E7A26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An assertion, proposition, or position.</a:t>
            </a:r>
          </a:p>
          <a:p>
            <a:r>
              <a:rPr lang="en-US" sz="3200" dirty="0"/>
              <a:t>Must be stated as a complete sentence.</a:t>
            </a:r>
          </a:p>
          <a:p>
            <a:r>
              <a:rPr lang="en-US" sz="3200" dirty="0"/>
              <a:t>Must be arguable (people can agree or disagree with it).</a:t>
            </a:r>
          </a:p>
          <a:p>
            <a:r>
              <a:rPr lang="en-US" sz="3200" dirty="0"/>
              <a:t>Must be an </a:t>
            </a:r>
            <a:r>
              <a:rPr lang="en-US" sz="3200" b="1" i="1" dirty="0"/>
              <a:t>informed</a:t>
            </a:r>
            <a:r>
              <a:rPr lang="en-US" sz="3200" dirty="0"/>
              <a:t> opinion.</a:t>
            </a:r>
            <a:endParaRPr lang="en-US" sz="32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83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19AC-84C0-4E58-9C4C-582BB959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Fallacies of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1562-9FB4-4572-B8F4-2CDE3DA39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Red herring</a:t>
            </a:r>
          </a:p>
          <a:p>
            <a:r>
              <a:rPr lang="en-US" sz="3200" dirty="0"/>
              <a:t>Ad hominem</a:t>
            </a:r>
          </a:p>
          <a:p>
            <a:r>
              <a:rPr lang="en-US" sz="3200" dirty="0"/>
              <a:t>Faulty analogy</a:t>
            </a:r>
          </a:p>
          <a:p>
            <a:r>
              <a:rPr lang="en-US" sz="3200" dirty="0"/>
              <a:t>Appeal to false authority</a:t>
            </a:r>
          </a:p>
        </p:txBody>
      </p:sp>
    </p:spTree>
    <p:extLst>
      <p:ext uri="{BB962C8B-B14F-4D97-AF65-F5344CB8AC3E}">
        <p14:creationId xmlns:p14="http://schemas.microsoft.com/office/powerpoint/2010/main" val="3559765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4957-2304-4E24-A613-137FDCA2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Fallacies of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8336E-BEA0-4F58-8451-428087D00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Straw Man</a:t>
            </a:r>
          </a:p>
          <a:p>
            <a:r>
              <a:rPr lang="en-US" sz="3200" dirty="0"/>
              <a:t>False dilemma (either/or)</a:t>
            </a:r>
          </a:p>
          <a:p>
            <a:r>
              <a:rPr lang="en-US" sz="3200" dirty="0"/>
              <a:t>Equivocation</a:t>
            </a:r>
          </a:p>
          <a:p>
            <a:r>
              <a:rPr lang="en-US" sz="3200" dirty="0"/>
              <a:t>Post hoc ergo propter hoc</a:t>
            </a:r>
          </a:p>
          <a:p>
            <a:r>
              <a:rPr lang="en-US" sz="3200" dirty="0"/>
              <a:t>Begging </a:t>
            </a:r>
            <a:r>
              <a:rPr lang="en-US" sz="3200"/>
              <a:t>the question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5585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FD37-2EA5-4DE6-8E52-92F26973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Fallacies of Insufficiency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DA0D5-B2F5-4A6C-9DC2-4906088F2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Hasty generalization</a:t>
            </a:r>
          </a:p>
          <a:p>
            <a:r>
              <a:rPr lang="en-US" sz="3600" dirty="0"/>
              <a:t>Circular reasoning</a:t>
            </a:r>
          </a:p>
          <a:p>
            <a:r>
              <a:rPr lang="en-US" sz="3600" dirty="0"/>
              <a:t>Bandwagon appeal (ad populum)</a:t>
            </a:r>
          </a:p>
        </p:txBody>
      </p:sp>
    </p:spTree>
    <p:extLst>
      <p:ext uri="{BB962C8B-B14F-4D97-AF65-F5344CB8AC3E}">
        <p14:creationId xmlns:p14="http://schemas.microsoft.com/office/powerpoint/2010/main" val="382140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90D4-EBFE-4725-9653-DB6BBD3E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Types of 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3B0B8-7A39-4665-A178-67CDCAAEB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41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First-Hand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Something you—the author—know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Example: Social Media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305A7-74A5-41C3-AC82-E79793964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732" y="3176672"/>
            <a:ext cx="5116068" cy="28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81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First-Hand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Personal evidence—writer speaks as an insider</a:t>
            </a:r>
          </a:p>
          <a:p>
            <a:r>
              <a:rPr lang="en-US" sz="3600" dirty="0"/>
              <a:t>Anecdotes—stories about others that you have observed or been told</a:t>
            </a:r>
          </a:p>
          <a:p>
            <a:r>
              <a:rPr lang="en-US" sz="3600" dirty="0"/>
              <a:t>Current events—your general knowledge; understand multiple perspectives from observing</a:t>
            </a:r>
          </a:p>
        </p:txBody>
      </p:sp>
    </p:spTree>
    <p:extLst>
      <p:ext uri="{BB962C8B-B14F-4D97-AF65-F5344CB8AC3E}">
        <p14:creationId xmlns:p14="http://schemas.microsoft.com/office/powerpoint/2010/main" val="550139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Second-Hand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000" dirty="0"/>
              <a:t>Research, reading, and investigation</a:t>
            </a:r>
          </a:p>
          <a:p>
            <a:pPr lvl="1"/>
            <a:r>
              <a:rPr lang="en-US" sz="4000" dirty="0"/>
              <a:t>Primarily appeals to logos (pathos and ethos may also be established)</a:t>
            </a:r>
          </a:p>
        </p:txBody>
      </p:sp>
    </p:spTree>
    <p:extLst>
      <p:ext uri="{BB962C8B-B14F-4D97-AF65-F5344CB8AC3E}">
        <p14:creationId xmlns:p14="http://schemas.microsoft.com/office/powerpoint/2010/main" val="3361751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19862"/>
          </a:xfrm>
        </p:spPr>
        <p:txBody>
          <a:bodyPr/>
          <a:lstStyle/>
          <a:p>
            <a:r>
              <a:rPr lang="en-US" dirty="0"/>
              <a:t>Types of Second-Hand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62456"/>
            <a:ext cx="10058400" cy="531266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Historical Information</a:t>
            </a:r>
          </a:p>
          <a:p>
            <a:pPr lvl="1"/>
            <a:r>
              <a:rPr lang="en-US" sz="2400" dirty="0"/>
              <a:t>Provides background and context</a:t>
            </a:r>
          </a:p>
          <a:p>
            <a:pPr lvl="1"/>
            <a:r>
              <a:rPr lang="en-US" sz="2400" dirty="0"/>
              <a:t>Verifiable facts</a:t>
            </a:r>
          </a:p>
          <a:p>
            <a:pPr lvl="1"/>
            <a:r>
              <a:rPr lang="en-US" sz="2400" dirty="0"/>
              <a:t>Be careful of bias</a:t>
            </a:r>
          </a:p>
          <a:p>
            <a:pPr lvl="1"/>
            <a:r>
              <a:rPr lang="en-US" sz="2400" dirty="0"/>
              <a:t>Often used to develop a point of contrast to today</a:t>
            </a:r>
          </a:p>
          <a:p>
            <a:r>
              <a:rPr lang="en-US" sz="2800" dirty="0"/>
              <a:t>Expert Opinion</a:t>
            </a:r>
          </a:p>
          <a:p>
            <a:pPr lvl="1"/>
            <a:r>
              <a:rPr lang="en-US" sz="2400" dirty="0"/>
              <a:t>Who counts as an expert?</a:t>
            </a:r>
          </a:p>
          <a:p>
            <a:r>
              <a:rPr lang="en-US" sz="2800" dirty="0"/>
              <a:t>Data</a:t>
            </a:r>
          </a:p>
          <a:p>
            <a:pPr lvl="1"/>
            <a:r>
              <a:rPr lang="en-US" sz="2400" dirty="0"/>
              <a:t>Quantitative information—numerical statistics (percent, trends, survey results, census information, etc.)</a:t>
            </a:r>
          </a:p>
          <a:p>
            <a:pPr lvl="1"/>
            <a:r>
              <a:rPr lang="en-US" sz="2400" dirty="0"/>
              <a:t>Qualitative information—verbal conclusions from research (interviews, observations, participation)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D83D-19F3-4C33-BE18-EF6971A1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Developing a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EAAC3-F427-4D71-A808-D4915DC31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Explore topic </a:t>
            </a:r>
          </a:p>
          <a:p>
            <a:r>
              <a:rPr lang="en-US" sz="3200" dirty="0"/>
              <a:t>Read and research</a:t>
            </a:r>
          </a:p>
          <a:p>
            <a:r>
              <a:rPr lang="en-US" sz="3200" dirty="0"/>
              <a:t>Discuss with others</a:t>
            </a:r>
          </a:p>
          <a:p>
            <a:r>
              <a:rPr lang="en-US" sz="3200" dirty="0"/>
              <a:t>Brainstorm</a:t>
            </a:r>
          </a:p>
          <a:p>
            <a:r>
              <a:rPr lang="en-US" sz="3200" dirty="0"/>
              <a:t>Take Notes</a:t>
            </a:r>
          </a:p>
          <a:p>
            <a:r>
              <a:rPr lang="en-US" sz="3200" dirty="0"/>
              <a:t>Rethink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43A4-DBB1-48C4-B64E-EE0BD1D1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Possible Topic: Single-Sex Classrooms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7393F-B28D-4D73-A606-AB122CF7C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122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Consider these as claims:</a:t>
            </a:r>
          </a:p>
          <a:p>
            <a:r>
              <a:rPr lang="en-US" sz="3200" dirty="0"/>
              <a:t>Many schools have single-sex classrooms.</a:t>
            </a:r>
          </a:p>
          <a:p>
            <a:r>
              <a:rPr lang="en-US" sz="3200" dirty="0"/>
              <a:t>Single-sex classrooms have been around for years, especially in private schools.</a:t>
            </a:r>
          </a:p>
          <a:p>
            <a:r>
              <a:rPr lang="en-US" sz="3200" dirty="0"/>
              <a:t>Single-sex classrooms are ineffective because they do not prepare students for the realities of the workplace.</a:t>
            </a:r>
          </a:p>
        </p:txBody>
      </p:sp>
    </p:spTree>
    <p:extLst>
      <p:ext uri="{BB962C8B-B14F-4D97-AF65-F5344CB8AC3E}">
        <p14:creationId xmlns:p14="http://schemas.microsoft.com/office/powerpoint/2010/main" val="193651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71F87-F1F4-42A6-B819-665911CA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Types of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F156-A739-4D74-9AAF-B55D3BB1D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Claims of </a:t>
            </a:r>
            <a:r>
              <a:rPr lang="en-US" sz="3600" b="1" dirty="0"/>
              <a:t>fact</a:t>
            </a:r>
          </a:p>
          <a:p>
            <a:r>
              <a:rPr lang="en-US" sz="3600" dirty="0"/>
              <a:t>Claims of </a:t>
            </a:r>
            <a:r>
              <a:rPr lang="en-US" sz="3600" b="1" dirty="0"/>
              <a:t>value</a:t>
            </a:r>
          </a:p>
          <a:p>
            <a:r>
              <a:rPr lang="en-US" sz="3600" dirty="0"/>
              <a:t>Claims of </a:t>
            </a:r>
            <a:r>
              <a:rPr lang="en-US" sz="3600" b="1" dirty="0"/>
              <a:t>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6EED6-1282-49CF-874E-86DF9443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57" y="642594"/>
            <a:ext cx="4586022" cy="30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5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79A2-9898-4E55-8213-D6498444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Claim of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E7867-FD08-4E36-9630-5A7E8AF3D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Asserts that something is true or not true.</a:t>
            </a:r>
          </a:p>
          <a:p>
            <a:r>
              <a:rPr lang="en-US" sz="3600" dirty="0"/>
              <a:t>Pivots on what exactly is “factual.”</a:t>
            </a:r>
          </a:p>
          <a:p>
            <a:r>
              <a:rPr lang="en-US" sz="3600" dirty="0"/>
              <a:t>Facts are arguable when they are questioned, raise controversy, or challenge beliefs.</a:t>
            </a:r>
          </a:p>
          <a:p>
            <a:r>
              <a:rPr lang="en-US" sz="3600" dirty="0"/>
              <a:t>New “facts” call into question older “facts.”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134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33EC-0B4C-4D9C-A23B-AD0C1A1D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0902"/>
            <a:ext cx="10058400" cy="1371600"/>
          </a:xfrm>
        </p:spPr>
        <p:txBody>
          <a:bodyPr>
            <a:normAutofit/>
          </a:bodyPr>
          <a:lstStyle/>
          <a:p>
            <a:r>
              <a:rPr lang="en-US" sz="4800" dirty="0"/>
              <a:t>Evaluating Claims of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9B9F1-C12F-44C7-B4BF-BDB2536C6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72529"/>
            <a:ext cx="10058400" cy="458606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Zimbabwe is in Africa.</a:t>
            </a:r>
          </a:p>
          <a:p>
            <a:r>
              <a:rPr lang="en-US" sz="3200" dirty="0"/>
              <a:t>Zimbabwe has an unstable government.</a:t>
            </a:r>
          </a:p>
          <a:p>
            <a:r>
              <a:rPr lang="en-US" sz="3200" dirty="0"/>
              <a:t>Restaurants on Main Street serve more customers at breakfast than lunch.</a:t>
            </a:r>
          </a:p>
          <a:p>
            <a:r>
              <a:rPr lang="en-US" sz="3200" dirty="0"/>
              <a:t>Restaurants on Main Street are more popular with older clients than younger ones.</a:t>
            </a:r>
          </a:p>
          <a:p>
            <a:r>
              <a:rPr lang="en-US" sz="3200" dirty="0"/>
              <a:t>It is a fact that the Social Security program will be bankrupt by 2025.</a:t>
            </a: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E42D9-8846-4403-8C45-B7DCC70F6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813" y="129247"/>
            <a:ext cx="23526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0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D989E-4536-4520-AD54-B6ED3F64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Claim of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38EE-BF5A-439D-A909-D00784BE1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Argues that something is good or bad, right or wrong, desirable or undesirable.</a:t>
            </a:r>
          </a:p>
          <a:p>
            <a:r>
              <a:rPr lang="en-US" sz="3600" dirty="0"/>
              <a:t>Requires establishing criteria or standards for judgment.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1074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Microsoft Office PowerPoint</Application>
  <PresentationFormat>Widescreen</PresentationFormat>
  <Paragraphs>175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Avenir Next LT Pro</vt:lpstr>
      <vt:lpstr>Avenir Next LT Pro Light</vt:lpstr>
      <vt:lpstr>Calibri</vt:lpstr>
      <vt:lpstr>Garamond</vt:lpstr>
      <vt:lpstr>Symbol</vt:lpstr>
      <vt:lpstr>SavonVTI</vt:lpstr>
      <vt:lpstr>Language of Composition, Chapter 3:   Analyzing arguments</vt:lpstr>
      <vt:lpstr>What is argument?</vt:lpstr>
      <vt:lpstr>What is a claim?</vt:lpstr>
      <vt:lpstr>Developing a Claim</vt:lpstr>
      <vt:lpstr>Possible Topic: Single-Sex Classrooms</vt:lpstr>
      <vt:lpstr>Types of Claims</vt:lpstr>
      <vt:lpstr>Claim of Fact</vt:lpstr>
      <vt:lpstr>Evaluating Claims of Fact</vt:lpstr>
      <vt:lpstr>Claim of Value</vt:lpstr>
      <vt:lpstr>Evaluating Claims of Value</vt:lpstr>
      <vt:lpstr>Claim of Policy</vt:lpstr>
      <vt:lpstr>PowerPoint Presentation</vt:lpstr>
      <vt:lpstr>What claims does the image make?</vt:lpstr>
      <vt:lpstr>From Claim to Thesis</vt:lpstr>
      <vt:lpstr>Closed Thesis Statement</vt:lpstr>
      <vt:lpstr>Closed Thesis Statement</vt:lpstr>
      <vt:lpstr>Open Thesis Statement</vt:lpstr>
      <vt:lpstr>Open Thesis Statement</vt:lpstr>
      <vt:lpstr>Counterargument Thesis Statement</vt:lpstr>
      <vt:lpstr>Counterargument Thesis Statement</vt:lpstr>
      <vt:lpstr>TAG</vt:lpstr>
      <vt:lpstr>Presenting Evidence</vt:lpstr>
      <vt:lpstr>CRAP Test: Useful for all kinds of texts</vt:lpstr>
      <vt:lpstr>CRAP Test: Useful for all kinds of texts</vt:lpstr>
      <vt:lpstr>CRAP Test: Useful for all kinds of texts</vt:lpstr>
      <vt:lpstr>CRAP Test: Useful for all kinds of texts</vt:lpstr>
      <vt:lpstr>CRAP Test: Useful for all kinds of texts</vt:lpstr>
      <vt:lpstr>Logical Fallacies</vt:lpstr>
      <vt:lpstr>Logical Fallacies</vt:lpstr>
      <vt:lpstr>Fallacies of Relevance</vt:lpstr>
      <vt:lpstr>Fallacies of Accuracy</vt:lpstr>
      <vt:lpstr>Fallacies of Insufficiency</vt:lpstr>
      <vt:lpstr>Types of Evidence</vt:lpstr>
      <vt:lpstr>First-Hand Evidence</vt:lpstr>
      <vt:lpstr>Types of First-Hand Evidence</vt:lpstr>
      <vt:lpstr>Second-Hand Evidence</vt:lpstr>
      <vt:lpstr>Types of Second-Hand Evidence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2020-11-17T14:32:33Z</dcterms:created>
  <dcterms:modified xsi:type="dcterms:W3CDTF">2020-11-20T16:37:26Z</dcterms:modified>
</cp:coreProperties>
</file>