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66" r:id="rId5"/>
    <p:sldId id="267" r:id="rId6"/>
    <p:sldId id="258" r:id="rId7"/>
    <p:sldId id="269" r:id="rId8"/>
    <p:sldId id="271" r:id="rId9"/>
    <p:sldId id="272" r:id="rId10"/>
    <p:sldId id="259" r:id="rId11"/>
    <p:sldId id="261" r:id="rId12"/>
    <p:sldId id="273" r:id="rId13"/>
    <p:sldId id="268" r:id="rId14"/>
    <p:sldId id="274" r:id="rId15"/>
    <p:sldId id="260" r:id="rId16"/>
    <p:sldId id="262" r:id="rId17"/>
    <p:sldId id="26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89B8FBB-BEE3-4905-9E74-98BB661C467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0443364-C447-42F4-B586-47DC1C9728D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811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8FBB-BEE3-4905-9E74-98BB661C467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3364-C447-42F4-B586-47DC1C97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9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8FBB-BEE3-4905-9E74-98BB661C467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3364-C447-42F4-B586-47DC1C97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2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8FBB-BEE3-4905-9E74-98BB661C467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3364-C447-42F4-B586-47DC1C97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3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89B8FBB-BEE3-4905-9E74-98BB661C467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0443364-C447-42F4-B586-47DC1C9728D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67416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8FBB-BEE3-4905-9E74-98BB661C467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3364-C447-42F4-B586-47DC1C97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5668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8FBB-BEE3-4905-9E74-98BB661C467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3364-C447-42F4-B586-47DC1C97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6186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8FBB-BEE3-4905-9E74-98BB661C467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3364-C447-42F4-B586-47DC1C97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1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8FBB-BEE3-4905-9E74-98BB661C467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3364-C447-42F4-B586-47DC1C97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7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89B8FBB-BEE3-4905-9E74-98BB661C467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0443364-C447-42F4-B586-47DC1C9728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54890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89B8FBB-BEE3-4905-9E74-98BB661C467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0443364-C447-42F4-B586-47DC1C97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7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89B8FBB-BEE3-4905-9E74-98BB661C467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443364-C447-42F4-B586-47DC1C9728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563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RF27F2bn-A?rel=0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n.wikipedia.org/wiki/File:Erik_Erikson.p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z-AeGMhzV0?rel=0&amp;controls=0&amp;showinfo=0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crTX6x_qpw?rel=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human Growth and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Lycke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890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1662" y="250166"/>
            <a:ext cx="10778354" cy="627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353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Piaget’s stages of development</a:t>
            </a:r>
            <a:endParaRPr lang="en-US" dirty="0"/>
          </a:p>
        </p:txBody>
      </p:sp>
      <p:pic>
        <p:nvPicPr>
          <p:cNvPr id="22" name="TRF27F2bn-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054475" y="279717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36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4 factors that interact and influence the changes in thinking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53703"/>
            <a:ext cx="10178322" cy="5204298"/>
          </a:xfrm>
        </p:spPr>
        <p:txBody>
          <a:bodyPr>
            <a:normAutofit/>
          </a:bodyPr>
          <a:lstStyle/>
          <a:p>
            <a:r>
              <a:rPr lang="en-US" b="1" dirty="0"/>
              <a:t> </a:t>
            </a:r>
            <a:r>
              <a:rPr lang="en-US" sz="2800" b="1" i="1" dirty="0" smtClean="0"/>
              <a:t>Maturation</a:t>
            </a:r>
            <a:r>
              <a:rPr lang="en-US" sz="2800" dirty="0" smtClean="0"/>
              <a:t>—biological </a:t>
            </a:r>
            <a:r>
              <a:rPr lang="en-US" sz="2800" dirty="0"/>
              <a:t>changes that are genetically programmed </a:t>
            </a:r>
          </a:p>
          <a:p>
            <a:r>
              <a:rPr lang="en-US" sz="2800" dirty="0"/>
              <a:t> </a:t>
            </a:r>
            <a:r>
              <a:rPr lang="en-US" sz="2800" b="1" i="1" dirty="0" smtClean="0"/>
              <a:t>Activity</a:t>
            </a:r>
            <a:r>
              <a:rPr lang="en-US" sz="2800" dirty="0" smtClean="0"/>
              <a:t>—interacting with </a:t>
            </a:r>
            <a:r>
              <a:rPr lang="en-US" sz="2800" dirty="0"/>
              <a:t>the physical world and experimenting with ideas </a:t>
            </a:r>
            <a:endParaRPr lang="en-US" sz="2800" dirty="0" smtClean="0"/>
          </a:p>
          <a:p>
            <a:r>
              <a:rPr lang="en-US" sz="2800" dirty="0"/>
              <a:t> </a:t>
            </a:r>
            <a:r>
              <a:rPr lang="en-US" sz="2800" b="1" i="1" dirty="0" smtClean="0"/>
              <a:t>Social experiences</a:t>
            </a:r>
            <a:r>
              <a:rPr lang="en-US" sz="2800" dirty="0" smtClean="0"/>
              <a:t>—watching </a:t>
            </a:r>
          </a:p>
          <a:p>
            <a:r>
              <a:rPr lang="en-US" sz="2800" dirty="0"/>
              <a:t> </a:t>
            </a:r>
            <a:r>
              <a:rPr lang="en-US" sz="2800" b="1" i="1" dirty="0" smtClean="0"/>
              <a:t>Equilibration</a:t>
            </a:r>
            <a:r>
              <a:rPr lang="en-US" sz="2800" dirty="0" smtClean="0"/>
              <a:t>—mental </a:t>
            </a:r>
            <a:r>
              <a:rPr lang="en-US" sz="2800" dirty="0"/>
              <a:t>balance between what we know and experience in the world. </a:t>
            </a:r>
            <a:endParaRPr lang="en-US" sz="2800" dirty="0" smtClean="0"/>
          </a:p>
          <a:p>
            <a:endParaRPr lang="en-US" sz="2800" b="1" i="1" dirty="0"/>
          </a:p>
          <a:p>
            <a:r>
              <a:rPr lang="en-US" sz="2400" b="1" i="1" dirty="0"/>
              <a:t> </a:t>
            </a:r>
            <a:r>
              <a:rPr lang="en-US" sz="2800" b="1" i="1" dirty="0" err="1" smtClean="0"/>
              <a:t>disequilibration</a:t>
            </a:r>
            <a:r>
              <a:rPr lang="en-US" sz="2800" dirty="0" smtClean="0"/>
              <a:t> something </a:t>
            </a:r>
            <a:r>
              <a:rPr lang="en-US" sz="2800" dirty="0"/>
              <a:t>is a bit </a:t>
            </a:r>
            <a:r>
              <a:rPr lang="en-US" sz="2800" dirty="0" smtClean="0"/>
              <a:t>off; searching </a:t>
            </a:r>
            <a:r>
              <a:rPr lang="en-US" sz="2800" dirty="0"/>
              <a:t>for a </a:t>
            </a:r>
            <a:r>
              <a:rPr lang="en-US" sz="2800" dirty="0" smtClean="0"/>
              <a:t>solution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6644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Erik Erikson: 1902-1994</a:t>
            </a:r>
            <a:br>
              <a:rPr lang="en-US" altLang="en-US" dirty="0" smtClean="0"/>
            </a:br>
            <a:r>
              <a:rPr lang="en-US" altLang="en-US" dirty="0" smtClean="0"/>
              <a:t>Stages of Psychosocial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1678" y="2769080"/>
            <a:ext cx="6261930" cy="359359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/>
              <a:t>P</a:t>
            </a:r>
            <a:r>
              <a:rPr lang="en-US" altLang="en-US" sz="2400" dirty="0" smtClean="0"/>
              <a:t>sychoanalyst who identified 8 stages of psychosocial development.</a:t>
            </a:r>
          </a:p>
          <a:p>
            <a:pPr eaLnBrk="1" hangingPunct="1"/>
            <a:r>
              <a:rPr lang="en-US" altLang="en-US" sz="2400" dirty="0" smtClean="0"/>
              <a:t>For each stage, a basic conflict or task has to be met.</a:t>
            </a:r>
          </a:p>
          <a:p>
            <a:pPr eaLnBrk="1" hangingPunct="1"/>
            <a:r>
              <a:rPr lang="en-US" altLang="en-US" sz="2400" dirty="0" smtClean="0"/>
              <a:t>Healthy development depends on getting through each “crisis.”</a:t>
            </a:r>
          </a:p>
        </p:txBody>
      </p:sp>
      <p:pic>
        <p:nvPicPr>
          <p:cNvPr id="11268" name="Picture 5" descr="http://upload.wikimedia.org/wikipedia/commons/thumb/a/a8/Erik_Erikson.png/150px-Erik_Erikson.png">
            <a:hlinkClick r:id="rId2" tooltip="Erik Eriks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700" y="2286001"/>
            <a:ext cx="2252933" cy="282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3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Erikson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089499"/>
            <a:ext cx="10178322" cy="5466944"/>
          </a:xfrm>
        </p:spPr>
        <p:txBody>
          <a:bodyPr/>
          <a:lstStyle/>
          <a:p>
            <a:r>
              <a:rPr lang="en-US" sz="3200" dirty="0" smtClean="0"/>
              <a:t>Born </a:t>
            </a:r>
            <a:r>
              <a:rPr lang="en-US" sz="3200" dirty="0"/>
              <a:t>in Frankfurt, Germany.  </a:t>
            </a:r>
            <a:endParaRPr lang="en-US" sz="3200" dirty="0" smtClean="0"/>
          </a:p>
          <a:p>
            <a:r>
              <a:rPr lang="en-US" sz="3200" dirty="0"/>
              <a:t>Through his travels around Europe and his immigration to the US (1933), he observed that the developing relationship between culture and the individual follow similar patterns in every society.</a:t>
            </a:r>
          </a:p>
          <a:p>
            <a:r>
              <a:rPr lang="en-US" sz="3200" dirty="0" smtClean="0"/>
              <a:t>Believed that because all </a:t>
            </a:r>
            <a:r>
              <a:rPr lang="en-US" sz="3200" dirty="0"/>
              <a:t>humans have the same basic </a:t>
            </a:r>
            <a:r>
              <a:rPr lang="en-US" sz="3200" dirty="0" smtClean="0"/>
              <a:t>need, society should provide </a:t>
            </a:r>
            <a:r>
              <a:rPr lang="en-US" sz="3200" dirty="0"/>
              <a:t>for those needs.  </a:t>
            </a:r>
          </a:p>
          <a:p>
            <a:r>
              <a:rPr lang="en-US" sz="3200" dirty="0"/>
              <a:t> </a:t>
            </a:r>
            <a:r>
              <a:rPr lang="en-US" sz="3200" dirty="0" smtClean="0"/>
              <a:t>Interested </a:t>
            </a:r>
            <a:r>
              <a:rPr lang="en-US" sz="3200" dirty="0"/>
              <a:t>in emotional changes and their relationship to the social environment.   </a:t>
            </a: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09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2731" y="0"/>
            <a:ext cx="7917249" cy="7039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96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Disney Pixar and </a:t>
            </a:r>
            <a:r>
              <a:rPr lang="en-US" dirty="0" err="1" smtClean="0"/>
              <a:t>Erkison’s</a:t>
            </a:r>
            <a:r>
              <a:rPr lang="en-US" dirty="0" smtClean="0"/>
              <a:t> </a:t>
            </a:r>
            <a:r>
              <a:rPr lang="en-US" dirty="0" err="1" smtClean="0"/>
              <a:t>PsychosocialDevelopment</a:t>
            </a:r>
            <a:endParaRPr lang="en-US" dirty="0"/>
          </a:p>
        </p:txBody>
      </p:sp>
      <p:pic>
        <p:nvPicPr>
          <p:cNvPr id="6" name="Iz-AeGMhzV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054475" y="279717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54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40229"/>
          </a:xfrm>
        </p:spPr>
        <p:txBody>
          <a:bodyPr/>
          <a:lstStyle/>
          <a:p>
            <a:r>
              <a:rPr lang="en-US" dirty="0" smtClean="0"/>
              <a:t>Developmental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51215"/>
            <a:ext cx="10178322" cy="4882242"/>
          </a:xfrm>
        </p:spPr>
        <p:txBody>
          <a:bodyPr/>
          <a:lstStyle/>
          <a:p>
            <a:r>
              <a:rPr lang="en-US" sz="2400" b="1" dirty="0" smtClean="0"/>
              <a:t>Definition </a:t>
            </a:r>
            <a:r>
              <a:rPr lang="en-US" sz="2400" dirty="0" smtClean="0"/>
              <a:t>--The study of how people grow and change throughout the lifespan—from birth to death.</a:t>
            </a:r>
          </a:p>
          <a:p>
            <a:pPr lvl="1"/>
            <a:r>
              <a:rPr lang="en-US" sz="2000" dirty="0" smtClean="0"/>
              <a:t>Infancy/childhood</a:t>
            </a:r>
          </a:p>
          <a:p>
            <a:pPr lvl="1"/>
            <a:r>
              <a:rPr lang="en-US" sz="2000" dirty="0" smtClean="0"/>
              <a:t>Adolescence</a:t>
            </a:r>
          </a:p>
          <a:p>
            <a:pPr lvl="1"/>
            <a:r>
              <a:rPr lang="en-US" sz="2000" dirty="0" smtClean="0"/>
              <a:t>Adulthood/Geriatrics </a:t>
            </a:r>
          </a:p>
          <a:p>
            <a:r>
              <a:rPr lang="en-US" sz="2400" b="1" dirty="0" smtClean="0"/>
              <a:t>Research Methods</a:t>
            </a:r>
          </a:p>
          <a:p>
            <a:pPr lvl="1"/>
            <a:r>
              <a:rPr lang="en-US" sz="2000" dirty="0" smtClean="0"/>
              <a:t>Longitudinal – long-term research study of participants over stages, years, or even decades</a:t>
            </a:r>
          </a:p>
          <a:p>
            <a:pPr lvl="1"/>
            <a:r>
              <a:rPr lang="en-US" sz="2000" dirty="0" smtClean="0"/>
              <a:t>Cross-sectional – participants are of different ages/stages and compared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2400300"/>
            <a:ext cx="225334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WHY STUDY HUMAN DEVELOPMENT?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176157" y="5192490"/>
            <a:ext cx="3837214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ARE THE ADVANTAGES AND DISADVANTAGES OF THESE RESEARCH METHODS?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82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7-up longitudinal study</a:t>
            </a:r>
            <a:br>
              <a:rPr lang="en-US" dirty="0" smtClean="0"/>
            </a:br>
            <a:r>
              <a:rPr lang="en-US" dirty="0" smtClean="0"/>
              <a:t>1964-2012</a:t>
            </a:r>
            <a:endParaRPr lang="en-US" dirty="0"/>
          </a:p>
        </p:txBody>
      </p:sp>
      <p:pic>
        <p:nvPicPr>
          <p:cNvPr id="4" name="UcrTX6x_qp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054475" y="279717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4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Life Stages </a:t>
            </a:r>
            <a:endParaRPr lang="en-US" altLang="en-US" sz="36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1678" y="1561381"/>
            <a:ext cx="10178322" cy="431821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dirty="0" smtClean="0">
                <a:solidFill>
                  <a:schemeClr val="accent3"/>
                </a:solidFill>
              </a:rPr>
              <a:t>Infancy: birth to 1 year</a:t>
            </a:r>
          </a:p>
          <a:p>
            <a:pPr eaLnBrk="1" hangingPunct="1"/>
            <a:r>
              <a:rPr lang="en-US" altLang="en-US" sz="3000" dirty="0" smtClean="0">
                <a:solidFill>
                  <a:schemeClr val="accent3"/>
                </a:solidFill>
              </a:rPr>
              <a:t>Early childhood: 1-6 years</a:t>
            </a:r>
          </a:p>
          <a:p>
            <a:pPr eaLnBrk="1" hangingPunct="1"/>
            <a:r>
              <a:rPr lang="en-US" altLang="en-US" sz="3000" dirty="0" smtClean="0">
                <a:solidFill>
                  <a:schemeClr val="accent3"/>
                </a:solidFill>
              </a:rPr>
              <a:t>Late childhood: 6-12 years</a:t>
            </a:r>
          </a:p>
          <a:p>
            <a:pPr eaLnBrk="1" hangingPunct="1"/>
            <a:r>
              <a:rPr lang="en-US" altLang="en-US" sz="3000" dirty="0" smtClean="0">
                <a:solidFill>
                  <a:schemeClr val="accent5"/>
                </a:solidFill>
              </a:rPr>
              <a:t>Adolescence: 12-20 years</a:t>
            </a:r>
          </a:p>
          <a:p>
            <a:pPr eaLnBrk="1" hangingPunct="1"/>
            <a:r>
              <a:rPr lang="en-US" altLang="en-US" sz="3000" dirty="0" smtClean="0">
                <a:solidFill>
                  <a:schemeClr val="accent1"/>
                </a:solidFill>
              </a:rPr>
              <a:t>Early adulthood: 20-40 years</a:t>
            </a:r>
          </a:p>
          <a:p>
            <a:pPr eaLnBrk="1" hangingPunct="1"/>
            <a:r>
              <a:rPr lang="en-US" altLang="en-US" sz="3000" dirty="0" smtClean="0">
                <a:solidFill>
                  <a:schemeClr val="accent1"/>
                </a:solidFill>
              </a:rPr>
              <a:t>Middle adulthood: 40-65 years</a:t>
            </a:r>
          </a:p>
          <a:p>
            <a:pPr eaLnBrk="1" hangingPunct="1"/>
            <a:r>
              <a:rPr lang="en-US" altLang="en-US" sz="3000" dirty="0" smtClean="0">
                <a:solidFill>
                  <a:schemeClr val="accent1"/>
                </a:solidFill>
              </a:rPr>
              <a:t>Late adulthood: 65 years and up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2839" y="102783"/>
            <a:ext cx="4495800" cy="3143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9600" y="4103605"/>
            <a:ext cx="4310400" cy="241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55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1678" y="228600"/>
            <a:ext cx="9600352" cy="1447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Three main types of Growth and Development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1678" y="1676401"/>
            <a:ext cx="10178322" cy="420319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dirty="0" smtClean="0"/>
              <a:t>Physical: body growth</a:t>
            </a:r>
          </a:p>
          <a:p>
            <a:r>
              <a:rPr lang="en-US" altLang="en-US" sz="2800" dirty="0" smtClean="0"/>
              <a:t>Social/Emotional: </a:t>
            </a:r>
            <a:r>
              <a:rPr lang="en-US" altLang="en-US" sz="2800" dirty="0"/>
              <a:t>interactions and relationships </a:t>
            </a:r>
            <a:br>
              <a:rPr lang="en-US" altLang="en-US" sz="2800" dirty="0"/>
            </a:br>
            <a:r>
              <a:rPr lang="en-US" altLang="en-US" sz="2800" dirty="0"/>
              <a:t>with others</a:t>
            </a:r>
          </a:p>
          <a:p>
            <a:pPr eaLnBrk="1" hangingPunct="1"/>
            <a:r>
              <a:rPr lang="en-US" altLang="en-US" sz="2800" dirty="0" smtClean="0"/>
              <a:t>Cognitive: mental development and brain development</a:t>
            </a:r>
          </a:p>
          <a:p>
            <a:pPr eaLnBrk="1" hangingPunct="1"/>
            <a:endParaRPr lang="en-US" altLang="en-US" sz="2800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800" dirty="0" smtClean="0"/>
              <a:t>Do all three types of development occur during each stage of development?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800" dirty="0" smtClean="0"/>
              <a:t>How might types of development overlap?</a:t>
            </a:r>
          </a:p>
        </p:txBody>
      </p:sp>
    </p:spTree>
    <p:extLst>
      <p:ext uri="{BB962C8B-B14F-4D97-AF65-F5344CB8AC3E}">
        <p14:creationId xmlns:p14="http://schemas.microsoft.com/office/powerpoint/2010/main" val="11504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of developmental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5804730" cy="4183810"/>
          </a:xfrm>
        </p:spPr>
        <p:txBody>
          <a:bodyPr>
            <a:normAutofit/>
          </a:bodyPr>
          <a:lstStyle/>
          <a:p>
            <a:r>
              <a:rPr lang="en-US" dirty="0" smtClean="0"/>
              <a:t>How do heredity and environment determine influence and contribute to human development?</a:t>
            </a:r>
          </a:p>
          <a:p>
            <a:r>
              <a:rPr lang="en-US" dirty="0" smtClean="0"/>
              <a:t>Does development happen in </a:t>
            </a:r>
            <a:r>
              <a:rPr lang="en-US" b="1" dirty="0" smtClean="0"/>
              <a:t>stages</a:t>
            </a:r>
            <a:r>
              <a:rPr lang="en-US" dirty="0" smtClean="0"/>
              <a:t> or does it occur </a:t>
            </a:r>
            <a:r>
              <a:rPr lang="en-US" b="1" dirty="0" smtClean="0"/>
              <a:t>continuously</a:t>
            </a:r>
            <a:r>
              <a:rPr lang="en-US" dirty="0" smtClean="0"/>
              <a:t> over time?</a:t>
            </a:r>
          </a:p>
          <a:p>
            <a:r>
              <a:rPr lang="en-US" dirty="0" smtClean="0"/>
              <a:t>What are the boundaries of “normal” development?</a:t>
            </a:r>
          </a:p>
          <a:p>
            <a:r>
              <a:rPr lang="en-US" dirty="0" smtClean="0"/>
              <a:t>What are we biologically “programmed” to know, be able to do, and care about? (</a:t>
            </a:r>
            <a:r>
              <a:rPr lang="en-US" b="1" dirty="0" smtClean="0"/>
              <a:t>maturation= an unfolding of behavior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are the </a:t>
            </a:r>
            <a:r>
              <a:rPr lang="en-US" b="1" dirty="0" smtClean="0"/>
              <a:t>critical periods </a:t>
            </a:r>
            <a:r>
              <a:rPr lang="en-US" dirty="0" smtClean="0"/>
              <a:t>for certain kinds of development?</a:t>
            </a:r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922" y="1396401"/>
            <a:ext cx="1630033" cy="16300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336" y="3285549"/>
            <a:ext cx="2035834" cy="12061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8728" y="4898186"/>
            <a:ext cx="3080530" cy="16665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9477" y="1147673"/>
            <a:ext cx="24384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Jean Piaget: 1896-1980</a:t>
            </a:r>
            <a:br>
              <a:rPr lang="en-US" dirty="0" smtClean="0"/>
            </a:br>
            <a:r>
              <a:rPr lang="en-US" dirty="0" smtClean="0"/>
              <a:t>stages of cognitive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2286001"/>
            <a:ext cx="4459009" cy="3593591"/>
          </a:xfrm>
        </p:spPr>
        <p:txBody>
          <a:bodyPr/>
          <a:lstStyle/>
          <a:p>
            <a:r>
              <a:rPr lang="en-US" sz="2800" dirty="0" smtClean="0"/>
              <a:t>Identified </a:t>
            </a:r>
            <a:r>
              <a:rPr lang="en-US" sz="2800" dirty="0" smtClean="0"/>
              <a:t>4 stages of cognitive development that everyone goes through in the same order.</a:t>
            </a:r>
          </a:p>
          <a:p>
            <a:r>
              <a:rPr lang="en-US" sz="2800" dirty="0" smtClean="0"/>
              <a:t>Children reach the stages at different times in their lives.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2017" y="2286001"/>
            <a:ext cx="2378284" cy="357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372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Piaget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25685"/>
            <a:ext cx="10178322" cy="546694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Swiss </a:t>
            </a:r>
            <a:r>
              <a:rPr lang="en-US" sz="3200" dirty="0"/>
              <a:t>psychologist, trained as a biologist, published research about mollusks in his </a:t>
            </a:r>
            <a:r>
              <a:rPr lang="en-US" sz="3200" dirty="0" smtClean="0"/>
              <a:t>teens. </a:t>
            </a:r>
            <a:endParaRPr lang="en-US" sz="3200" dirty="0"/>
          </a:p>
          <a:p>
            <a:r>
              <a:rPr lang="en-US" sz="3200" dirty="0" smtClean="0"/>
              <a:t>Believed </a:t>
            </a:r>
            <a:r>
              <a:rPr lang="en-US" sz="3200" dirty="0"/>
              <a:t>that learning is an adaptive feature of human capacity.  </a:t>
            </a:r>
          </a:p>
          <a:p>
            <a:r>
              <a:rPr lang="en-US" sz="3200" dirty="0" smtClean="0"/>
              <a:t>Researched </a:t>
            </a:r>
            <a:r>
              <a:rPr lang="en-US" sz="3200" dirty="0"/>
              <a:t>his own 3 children from birth.</a:t>
            </a:r>
          </a:p>
          <a:p>
            <a:r>
              <a:rPr lang="en-US" sz="3200" dirty="0" smtClean="0"/>
              <a:t>As </a:t>
            </a:r>
            <a:r>
              <a:rPr lang="en-US" sz="3200" dirty="0"/>
              <a:t>a biologist he believed that physical structures carry out important functions;  learning (adapting, problem solving) is a function that happens in the brain</a:t>
            </a:r>
            <a:r>
              <a:rPr lang="en-US" sz="32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39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Inherent Mental Functions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47864"/>
            <a:ext cx="10178322" cy="548639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Organization—we</a:t>
            </a:r>
            <a:r>
              <a:rPr lang="en-US" sz="2800" dirty="0" smtClean="0"/>
              <a:t> </a:t>
            </a:r>
            <a:r>
              <a:rPr lang="en-US" sz="2800" dirty="0"/>
              <a:t>organize info into psychological structures Piaget calls schema (schemata, pl.); schemata help us form mental representations and categorization </a:t>
            </a:r>
            <a:r>
              <a:rPr lang="en-US" sz="2800" dirty="0" smtClean="0"/>
              <a:t>systems.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Adaptation—we</a:t>
            </a:r>
            <a:r>
              <a:rPr lang="en-US" sz="2800" dirty="0" smtClean="0"/>
              <a:t> </a:t>
            </a:r>
            <a:r>
              <a:rPr lang="en-US" sz="2800" dirty="0"/>
              <a:t>adapt to our physical and social worlds (stress on physical) through 2 processes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Assimilation— </a:t>
            </a:r>
            <a:r>
              <a:rPr lang="en-US" sz="2400" dirty="0" smtClean="0"/>
              <a:t>fitting </a:t>
            </a:r>
            <a:r>
              <a:rPr lang="en-US" sz="2400" dirty="0"/>
              <a:t>new info into existing schemata (skunk = kitty)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Accommodation</a:t>
            </a:r>
            <a:r>
              <a:rPr lang="en-US" sz="2400" dirty="0" smtClean="0"/>
              <a:t>— altering existing </a:t>
            </a:r>
            <a:r>
              <a:rPr lang="en-US" sz="2400" dirty="0"/>
              <a:t>schemata or creating new ones in response to new info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  A key idea for understanding the stages of development:  Operations—conceptualizations that have been “interiorized.”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0331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495</TotalTime>
  <Words>501</Words>
  <Application>Microsoft Office PowerPoint</Application>
  <PresentationFormat>Widescreen</PresentationFormat>
  <Paragraphs>67</Paragraphs>
  <Slides>17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Gill Sans MT</vt:lpstr>
      <vt:lpstr>Impact</vt:lpstr>
      <vt:lpstr>Wingdings</vt:lpstr>
      <vt:lpstr>Badge</vt:lpstr>
      <vt:lpstr> human Growth and Development</vt:lpstr>
      <vt:lpstr>Developmental Psychology</vt:lpstr>
      <vt:lpstr>7-up longitudinal study 1964-2012</vt:lpstr>
      <vt:lpstr>Life Stages </vt:lpstr>
      <vt:lpstr>Three main types of Growth and Development</vt:lpstr>
      <vt:lpstr>Questions of developmental psychology</vt:lpstr>
      <vt:lpstr>Jean Piaget: 1896-1980 stages of cognitive development</vt:lpstr>
      <vt:lpstr>Piaget</vt:lpstr>
      <vt:lpstr>2 Inherent Mental Functions </vt:lpstr>
      <vt:lpstr>PowerPoint Presentation</vt:lpstr>
      <vt:lpstr>Piaget’s stages of development</vt:lpstr>
      <vt:lpstr>4 factors that interact and influence the changes in thinking </vt:lpstr>
      <vt:lpstr>Erik Erikson: 1902-1994 Stages of Psychosocial Development</vt:lpstr>
      <vt:lpstr>Erikson </vt:lpstr>
      <vt:lpstr>PowerPoint Presentation</vt:lpstr>
      <vt:lpstr>Disney Pixar and Erkison’s PsychosocialDevelopment</vt:lpstr>
      <vt:lpstr>PowerPoint Presentation</vt:lpstr>
    </vt:vector>
  </TitlesOfParts>
  <Company>Peoria District 150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Growth and Development</dc:title>
  <dc:creator>Windows User</dc:creator>
  <cp:lastModifiedBy>Windows User</cp:lastModifiedBy>
  <cp:revision>19</cp:revision>
  <dcterms:created xsi:type="dcterms:W3CDTF">2018-04-11T17:03:08Z</dcterms:created>
  <dcterms:modified xsi:type="dcterms:W3CDTF">2018-04-16T16:32:42Z</dcterms:modified>
</cp:coreProperties>
</file>