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9"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790D47-7FED-441B-89C3-78BB675C504C}">
  <a:tblStyle styleId="{45790D47-7FED-441B-89C3-78BB675C504C}"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4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3" name="Shape 4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4" name="Shape 4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3" name="Shape 5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4" name="Shape 5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21" name="Shape 5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22" name="Shape 5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29" name="Shape 5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30" name="Shape 5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6" name="Shape 5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3" name="Shape 4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24" name="Shape 4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9" name="Shape 5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0" name="Shape 5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3" name="Shape 5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9" name="Shape 5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0" name="Shape 5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8" name="Shape 5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4" name="Shape 5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1" name="Shape 5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92" name="Shape 5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9" name="Shape 5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6" name="Shape 6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2" name="Shape 6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8" name="Shape 6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5" name="Shape 6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1" name="Shape 6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32" name="Shape 6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8" name="Shape 6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45" name="Shape 6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7" name="Shape 6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4" name="Shape 6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0" name="Shape 4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8" name="Shape 6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95" name="Shape 6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2" name="Shape 7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8" name="Shape 7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5" name="Shape 7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1" name="Shape 7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22" name="Shape 7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8" name="Shape 7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35" name="Shape 7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41" name="Shape 7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42" name="Shape 7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9" name="Shape 7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50" name="Shape 7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56" name="Shape 7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62" name="Shape 7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63" name="Shape 7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9" name="Shape 7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9" name="Shape 4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60" name="Shape 4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4" name="Shape 4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75" name="Shape 4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7"/>
        <p:cNvGrpSpPr/>
        <p:nvPr/>
      </p:nvGrpSpPr>
      <p:grpSpPr>
        <a:xfrm>
          <a:off x="0" y="0"/>
          <a:ext cx="0" cy="0"/>
          <a:chOff x="0" y="0"/>
          <a:chExt cx="0" cy="0"/>
        </a:xfrm>
      </p:grpSpPr>
      <p:sp>
        <p:nvSpPr>
          <p:cNvPr id="78" name="Shape 7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
        <p:nvSpPr>
          <p:cNvPr id="81" name="Shape 81"/>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700" b="1" i="0" u="none" strike="noStrike" cap="none">
                <a:solidFill>
                  <a:srgbClr val="000000"/>
                </a:solidFill>
                <a:latin typeface="Arial"/>
                <a:ea typeface="Arial"/>
                <a:cs typeface="Arial"/>
                <a:sym typeface="Arial"/>
              </a:rPr>
              <a:t>Copyright © 2018, 2015, 2012 Pearson Education, Inc.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23" name="Shape 1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grpSp>
        <p:nvGrpSpPr>
          <p:cNvPr id="128" name="Shape 128"/>
          <p:cNvGrpSpPr/>
          <p:nvPr/>
        </p:nvGrpSpPr>
        <p:grpSpPr>
          <a:xfrm>
            <a:off x="33338" y="6442075"/>
            <a:ext cx="9156700" cy="431799"/>
            <a:chOff x="33338" y="6442075"/>
            <a:chExt cx="9156700" cy="431799"/>
          </a:xfrm>
        </p:grpSpPr>
        <p:pic>
          <p:nvPicPr>
            <p:cNvPr id="129" name="Shape 129"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30" name="Shape 130"/>
            <p:cNvPicPr preferRelativeResize="0"/>
            <p:nvPr/>
          </p:nvPicPr>
          <p:blipFill rotWithShape="1">
            <a:blip r:embed="rId3">
              <a:alphaModFix/>
            </a:blip>
            <a:srcRect/>
            <a:stretch/>
          </p:blipFill>
          <p:spPr>
            <a:xfrm>
              <a:off x="7748588" y="6442075"/>
              <a:ext cx="1441449" cy="430213"/>
            </a:xfrm>
            <a:prstGeom prst="rect">
              <a:avLst/>
            </a:prstGeom>
            <a:noFill/>
            <a:ln>
              <a:noFill/>
            </a:ln>
          </p:spPr>
        </p:pic>
      </p:grpSp>
      <p:pic>
        <p:nvPicPr>
          <p:cNvPr id="131" name="Shape 131"/>
          <p:cNvPicPr preferRelativeResize="0"/>
          <p:nvPr/>
        </p:nvPicPr>
        <p:blipFill rotWithShape="1">
          <a:blip r:embed="rId4">
            <a:alphaModFix/>
          </a:blip>
          <a:srcRect/>
          <a:stretch/>
        </p:blipFill>
        <p:spPr>
          <a:xfrm>
            <a:off x="4708973" y="4800598"/>
            <a:ext cx="4298052" cy="1975274"/>
          </a:xfrm>
          <a:prstGeom prst="rect">
            <a:avLst/>
          </a:prstGeom>
          <a:noFill/>
          <a:ln>
            <a:noFill/>
          </a:ln>
        </p:spPr>
      </p:pic>
      <p:pic>
        <p:nvPicPr>
          <p:cNvPr id="132" name="Shape 132"/>
          <p:cNvPicPr preferRelativeResize="0"/>
          <p:nvPr/>
        </p:nvPicPr>
        <p:blipFill rotWithShape="1">
          <a:blip r:embed="rId5">
            <a:alphaModFix/>
          </a:blip>
          <a:srcRect/>
          <a:stretch/>
        </p:blipFill>
        <p:spPr>
          <a:xfrm>
            <a:off x="152400" y="6451548"/>
            <a:ext cx="920575" cy="28043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36" name="Shape 136"/>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pic>
        <p:nvPicPr>
          <p:cNvPr id="34" name="Shape 34"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2">
            <a:alphaModFix/>
          </a:blip>
          <a:srcRect/>
          <a:stretch/>
        </p:blipFill>
        <p:spPr>
          <a:xfrm>
            <a:off x="4596442" y="4572000"/>
            <a:ext cx="4298052" cy="1975274"/>
          </a:xfrm>
          <a:prstGeom prst="rect">
            <a:avLst/>
          </a:prstGeom>
          <a:noFill/>
          <a:ln>
            <a:noFill/>
          </a:ln>
        </p:spPr>
      </p:pic>
      <p:sp>
        <p:nvSpPr>
          <p:cNvPr id="154" name="Shape 1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1" name="Shape 1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 Learning Objectives and Conten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67" name="Shape 167"/>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3" name="Shape 17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6" name="Shape 1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Learning Objectives">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9" name="Shape 1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Two Conten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Only">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4" name="Shape 19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 Learning Objectives and Conten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7" name="Shape 19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8" name="Shape 19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0" name="Shape 20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4" name="Shape 2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6" name="Shape 20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7" name="Shape 20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Learning Objectives">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0" name="Shape 2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3" name="Shape 21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Only">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6" name="Shape 21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8" name="Shape 21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Chapter Opener">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2">
            <a:alphaModFix/>
          </a:blip>
          <a:srcRect/>
          <a:stretch/>
        </p:blipFill>
        <p:spPr>
          <a:xfrm>
            <a:off x="4572000" y="4681905"/>
            <a:ext cx="4298052" cy="1975274"/>
          </a:xfrm>
          <a:prstGeom prst="rect">
            <a:avLst/>
          </a:prstGeom>
          <a:noFill/>
          <a:ln>
            <a:noFill/>
          </a:ln>
        </p:spPr>
      </p:pic>
      <p:sp>
        <p:nvSpPr>
          <p:cNvPr id="221" name="Shape 2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2" name="Shape 2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23" name="Shape 2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7" name="Shape 2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grpSp>
        <p:nvGrpSpPr>
          <p:cNvPr id="228" name="Shape 228"/>
          <p:cNvGrpSpPr/>
          <p:nvPr/>
        </p:nvGrpSpPr>
        <p:grpSpPr>
          <a:xfrm>
            <a:off x="33338" y="6442075"/>
            <a:ext cx="9156700" cy="431799"/>
            <a:chOff x="33338" y="6442075"/>
            <a:chExt cx="9156700" cy="431799"/>
          </a:xfrm>
        </p:grpSpPr>
        <p:pic>
          <p:nvPicPr>
            <p:cNvPr id="229" name="Shape 229" descr="Pearson: Always Learning Logo"/>
            <p:cNvPicPr preferRelativeResize="0"/>
            <p:nvPr/>
          </p:nvPicPr>
          <p:blipFill rotWithShape="1">
            <a:blip r:embed="rId3">
              <a:alphaModFix/>
            </a:blip>
            <a:srcRect/>
            <a:stretch/>
          </p:blipFill>
          <p:spPr>
            <a:xfrm>
              <a:off x="33338" y="6443662"/>
              <a:ext cx="1660525" cy="430212"/>
            </a:xfrm>
            <a:prstGeom prst="rect">
              <a:avLst/>
            </a:prstGeom>
            <a:noFill/>
            <a:ln>
              <a:noFill/>
            </a:ln>
          </p:spPr>
        </p:pic>
        <p:pic>
          <p:nvPicPr>
            <p:cNvPr id="230" name="Shape 230"/>
            <p:cNvPicPr preferRelativeResize="0"/>
            <p:nvPr/>
          </p:nvPicPr>
          <p:blipFill rotWithShape="1">
            <a:blip r:embed="rId4">
              <a:alphaModFix/>
            </a:blip>
            <a:srcRect/>
            <a:stretch/>
          </p:blipFill>
          <p:spPr>
            <a:xfrm>
              <a:off x="7748588" y="6442075"/>
              <a:ext cx="1441449" cy="430213"/>
            </a:xfrm>
            <a:prstGeom prst="rect">
              <a:avLst/>
            </a:prstGeom>
            <a:noFill/>
            <a:ln>
              <a:noFill/>
            </a:ln>
          </p:spPr>
        </p:pic>
      </p:grpSp>
      <p:pic>
        <p:nvPicPr>
          <p:cNvPr id="231" name="Shape 231" descr="Pearson Logo"/>
          <p:cNvPicPr preferRelativeResize="0"/>
          <p:nvPr/>
        </p:nvPicPr>
        <p:blipFill rotWithShape="1">
          <a:blip r:embed="rId5">
            <a:alphaModFix/>
          </a:blip>
          <a:srcRect/>
          <a:stretch/>
        </p:blipFill>
        <p:spPr>
          <a:xfrm>
            <a:off x="152400" y="6463494"/>
            <a:ext cx="917999" cy="27991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Title + Learning Objectives and Content">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4" name="Shape 234"/>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35" name="Shape 235"/>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8" name="Shape 23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4" name="Shape 2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Learning Objectives">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5_Figure + Caption">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2">
            <a:alphaModFix/>
          </a:blip>
          <a:srcRect/>
          <a:stretch/>
        </p:blipFill>
        <p:spPr>
          <a:xfrm>
            <a:off x="4572000" y="4679030"/>
            <a:ext cx="4298052" cy="1975274"/>
          </a:xfrm>
          <a:prstGeom prst="rect">
            <a:avLst/>
          </a:prstGeom>
          <a:noFill/>
          <a:ln>
            <a:noFill/>
          </a:ln>
        </p:spPr>
      </p:pic>
      <p:sp>
        <p:nvSpPr>
          <p:cNvPr id="253" name="Shape 2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4" name="Shape 2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55" name="Shape 2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6" name="Shape 2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pic>
        <p:nvPicPr>
          <p:cNvPr id="258" name="Shape 258" descr="Pearson_Bound_White"/>
          <p:cNvPicPr preferRelativeResize="0"/>
          <p:nvPr/>
        </p:nvPicPr>
        <p:blipFill rotWithShape="1">
          <a:blip r:embed="rId3">
            <a:alphaModFix/>
          </a:blip>
          <a:srcRect/>
          <a:stretch/>
        </p:blipFill>
        <p:spPr>
          <a:xfrm>
            <a:off x="7748588" y="6442075"/>
            <a:ext cx="1441449" cy="430213"/>
          </a:xfrm>
          <a:prstGeom prst="rect">
            <a:avLst/>
          </a:prstGeom>
          <a:noFill/>
          <a:ln>
            <a:noFill/>
          </a:ln>
        </p:spPr>
      </p:pic>
      <p:pic>
        <p:nvPicPr>
          <p:cNvPr id="259" name="Shape 259"/>
          <p:cNvPicPr preferRelativeResize="0"/>
          <p:nvPr/>
        </p:nvPicPr>
        <p:blipFill rotWithShape="1">
          <a:blip r:embed="rId4">
            <a:alphaModFix/>
          </a:blip>
          <a:srcRect/>
          <a:stretch/>
        </p:blipFill>
        <p:spPr>
          <a:xfrm>
            <a:off x="93969" y="6449264"/>
            <a:ext cx="920575" cy="2804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itle Only">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2" name="Shape 26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6_Title + Learning Objectives and Content">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7" name="Shape 26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68" name="Shape 26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9" name="Shape 2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0" name="Shape 2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4" name="Shape 2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6" name="Shape 2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7" name="Shape 2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506977" y="856566"/>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_Learning Objectives">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0" name="Shape 28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itle and Two Content">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6" name="Shape 286"/>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7" name="Shape 287"/>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8" name="Shape 28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6_Title Only">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3" name="Shape 29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7_Title + Learning Objectives and Content">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8" name="Shape 29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9" name="Shape 29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0" name="Shape 3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1" name="Shape 3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2" name="Shape 3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5" name="Shape 3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6" name="Shape 3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7" name="Shape 3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8" name="Shape 3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Learning Objectives">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1" name="Shape 3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2" name="Shape 3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3" name="Shape 3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4" name="Shape 3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_Title and Two Content">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7" name="Shape 317"/>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8" name="Shape 318"/>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9" name="Shape 31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0" name="Shape 32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1" name="Shape 32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7_Title Only">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4" name="Shape 32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5" name="Shape 32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6" name="Shape 32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8_Title + Learning Objectives and Content">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9" name="Shape 329"/>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30" name="Shape 330"/>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1" name="Shape 33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2" name="Shape 3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3" name="Shape 3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6" name="Shape 3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7" name="Shape 33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8" name="Shape 33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9" name="Shape 33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8_Learning Objectives">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2" name="Shape 3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3" name="Shape 34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4" name="Shape 34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5" name="Shape 34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4_Title and Two Content">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8" name="Shape 348"/>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49" name="Shape 349"/>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50" name="Shape 3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1" name="Shape 3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2" name="Shape 3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8_Title Only">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5" name="Shape 3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6" name="Shape 3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7" name="Shape 3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0" name="Shape 36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1" name="Shape 3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2" name="Shape 3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3" name="Shape 3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9_Learning Objectives">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6" name="Shape 36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7" name="Shape 36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8" name="Shape 36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9" name="Shape 36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2" name="Shape 37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3" name="Shape 37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4" name="Shape 37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5" name="Shape 37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Learning Objectives">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8" name="Shape 37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9" name="Shape 37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0" name="Shape 38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1" name="Shape 38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0_Title Only">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4" name="Shape 38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5" name="Shape 38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6" name="Shape 38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9_Title + Learning Objectives and Content">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9" name="Shape 389"/>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90" name="Shape 390"/>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1" name="Shape 39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2" name="Shape 39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3" name="Shape 39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6" name="Shape 39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97" name="Shape 39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8" name="Shape 39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9" name="Shape 39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1_Learning Objectives">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2" name="Shape 40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3" name="Shape 40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4" name="Shape 40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5" name="Shape 40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9_Title Only">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8" name="Shape 40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9" name="Shape 40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0" name="Shape 41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69" name="Shape 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63">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64">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65">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66">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417" name="Shape 417"/>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Fifth Edition</a:t>
            </a:r>
          </a:p>
          <a:p>
            <a:pPr marL="0" marR="0" lvl="0" indent="0" algn="l" rtl="0">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l" rtl="0">
              <a:spcBef>
                <a:spcPts val="0"/>
              </a:spcBef>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418" name="Shape 418"/>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pic>
        <p:nvPicPr>
          <p:cNvPr id="419" name="Shape 419" descr="Cover of Psychology, Fifth Edition, by Ciccarelli and White"/>
          <p:cNvPicPr preferRelativeResize="0"/>
          <p:nvPr/>
        </p:nvPicPr>
        <p:blipFill rotWithShape="1">
          <a:blip r:embed="rId3">
            <a:alphaModFix/>
          </a:blip>
          <a:srcRect/>
          <a:stretch/>
        </p:blipFill>
        <p:spPr>
          <a:xfrm>
            <a:off x="533400" y="457200"/>
            <a:ext cx="4351281" cy="5257799"/>
          </a:xfrm>
          <a:prstGeom prst="rect">
            <a:avLst/>
          </a:prstGeom>
          <a:noFill/>
          <a:ln>
            <a:noFill/>
          </a:ln>
        </p:spPr>
      </p:pic>
      <p:sp>
        <p:nvSpPr>
          <p:cNvPr id="420" name="Shape 420"/>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a:solidFill>
                  <a:srgbClr val="000000"/>
                </a:solidFill>
                <a:latin typeface="Verdana"/>
                <a:ea typeface="Verdana"/>
                <a:cs typeface="Verdana"/>
                <a:sym typeface="Verdana"/>
              </a:rPr>
              <a:t>Copyright © 2018, 2015, 2012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Group Behavior </a:t>
            </a:r>
            <a:r>
              <a:rPr lang="en-US" sz="2000" b="1" i="0" u="none" strike="noStrike" cap="none">
                <a:solidFill>
                  <a:srgbClr val="007FA3"/>
                </a:solidFill>
                <a:latin typeface="Arial"/>
                <a:ea typeface="Arial"/>
                <a:cs typeface="Arial"/>
                <a:sym typeface="Arial"/>
              </a:rPr>
              <a:t>2 of 4</a:t>
            </a:r>
          </a:p>
        </p:txBody>
      </p:sp>
      <p:sp>
        <p:nvSpPr>
          <p:cNvPr id="484" name="Shape 48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Group polarization: members involved in a group discussion tend to take somewhat more extreme positions and suggest riskier actions when compared to individuals who have not participated in a group discussion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Group Behavior </a:t>
            </a:r>
            <a:r>
              <a:rPr lang="en-US" sz="2000" b="1" i="0" u="none" strike="noStrike" cap="none">
                <a:solidFill>
                  <a:srgbClr val="007FA3"/>
                </a:solidFill>
                <a:latin typeface="Arial"/>
                <a:ea typeface="Arial"/>
                <a:cs typeface="Arial"/>
                <a:sym typeface="Arial"/>
              </a:rPr>
              <a:t>3 of 4</a:t>
            </a:r>
          </a:p>
        </p:txBody>
      </p:sp>
      <p:sp>
        <p:nvSpPr>
          <p:cNvPr id="490" name="Shape 49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facilitation: positive influence of others on performance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impairment: negative influence of others on performance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Social loafing: people who are lazy tend not to do as well when others are also working on same task</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Cultural assumptions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Group Behavior </a:t>
            </a:r>
            <a:r>
              <a:rPr lang="en-US" sz="2000" b="1" i="0" u="none" strike="noStrike" cap="none">
                <a:solidFill>
                  <a:srgbClr val="007FA3"/>
                </a:solidFill>
                <a:latin typeface="Arial"/>
                <a:ea typeface="Arial"/>
                <a:cs typeface="Arial"/>
                <a:sym typeface="Arial"/>
              </a:rPr>
              <a:t>4 of 4</a:t>
            </a:r>
          </a:p>
        </p:txBody>
      </p:sp>
      <p:sp>
        <p:nvSpPr>
          <p:cNvPr id="496" name="Shape 49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Deindividuation: a lessening of one’s sense of personal identity and personal responsibility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Groups or crowds can offer a sense of anonymity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Stanford prison experiment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Compliance </a:t>
            </a:r>
            <a:r>
              <a:rPr lang="en-US" sz="2000" b="1" i="0" u="none" strike="noStrike" cap="none">
                <a:solidFill>
                  <a:srgbClr val="007FA3"/>
                </a:solidFill>
                <a:latin typeface="Arial"/>
                <a:ea typeface="Arial"/>
                <a:cs typeface="Arial"/>
                <a:sym typeface="Arial"/>
              </a:rPr>
              <a:t>1 of 2</a:t>
            </a:r>
          </a:p>
        </p:txBody>
      </p:sp>
      <p:sp>
        <p:nvSpPr>
          <p:cNvPr id="502" name="Shape 502"/>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12.3 Compare and contrast three compliance techniques.</a:t>
            </a:r>
          </a:p>
        </p:txBody>
      </p:sp>
      <p:sp>
        <p:nvSpPr>
          <p:cNvPr id="503" name="Shape 50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Compliance: changing one’s behavior as a result of other people directing or asking for the change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Consumer psychology: branch of psychology that studies the habits of consumers in the marketplace, including compliance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Compliance </a:t>
            </a:r>
            <a:r>
              <a:rPr lang="en-US" sz="2000" b="1" i="0" u="none" strike="noStrike" cap="none">
                <a:solidFill>
                  <a:srgbClr val="007FA3"/>
                </a:solidFill>
                <a:latin typeface="Arial"/>
                <a:ea typeface="Arial"/>
                <a:cs typeface="Arial"/>
                <a:sym typeface="Arial"/>
              </a:rPr>
              <a:t>2 of 2</a:t>
            </a:r>
          </a:p>
        </p:txBody>
      </p:sp>
      <p:sp>
        <p:nvSpPr>
          <p:cNvPr id="509" name="Shape 509"/>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FFFFFF"/>
                </a:solidFill>
                <a:latin typeface="Arial"/>
                <a:ea typeface="Arial"/>
                <a:cs typeface="Arial"/>
                <a:sym typeface="Arial"/>
              </a:rPr>
              <a:t>Learning Objective 12.2 Ways to Gain Compliance</a:t>
            </a:r>
          </a:p>
        </p:txBody>
      </p:sp>
      <p:sp>
        <p:nvSpPr>
          <p:cNvPr id="510" name="Shape 51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Foot-in-the-door technique: asking for a small commitment and, after gaining compliance, asking for a bigger commitment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Door-in-the-face technique: asking for a large commitment and then, after being refused, asking for a smaller commitment</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Lowball technique: getting a commitment from a person and then raising the cost of that commitment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Obedience</a:t>
            </a:r>
          </a:p>
        </p:txBody>
      </p:sp>
      <p:sp>
        <p:nvSpPr>
          <p:cNvPr id="517" name="Shape 517"/>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12.4 Identify factors that make obedience more likely.</a:t>
            </a:r>
          </a:p>
        </p:txBody>
      </p:sp>
      <p:sp>
        <p:nvSpPr>
          <p:cNvPr id="518" name="Shape 51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Obedience: changing one’s behavior at the command of an authority figure</a:t>
            </a:r>
          </a:p>
          <a:p>
            <a:pPr marL="256032" marR="0" lvl="0" indent="-256032" algn="l" rtl="0">
              <a:spcBef>
                <a:spcPts val="6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Milgram’s shocking research: “teacher” administered what he or she thought were real shocks to a “learner”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Participants consistently follow orders to administer apparently painful shocks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Raised ethical questions about how far researchers should be willing to go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12.2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Control Panel in Milgram’s Experiment</a:t>
            </a:r>
          </a:p>
        </p:txBody>
      </p:sp>
      <p:sp>
        <p:nvSpPr>
          <p:cNvPr id="525" name="Shape 525"/>
          <p:cNvSpPr txBox="1">
            <a:spLocks noGrp="1"/>
          </p:cNvSpPr>
          <p:nvPr>
            <p:ph type="body" idx="1"/>
          </p:nvPr>
        </p:nvSpPr>
        <p:spPr>
          <a:xfrm>
            <a:off x="800100" y="4800600"/>
            <a:ext cx="7543800" cy="91685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 Stanley Milgram’s classic study on obedience, the participants were presented with a control panel like this one. Each participant (“teacher”) was instructed to give electric shocks to another person (the “learner,” who only pretended to be shocked). </a:t>
            </a:r>
            <a:r>
              <a:rPr lang="en-US" sz="1600" b="0" i="1" u="none" strike="noStrike" cap="none">
                <a:solidFill>
                  <a:schemeClr val="dk1"/>
                </a:solidFill>
                <a:latin typeface="Arial"/>
                <a:ea typeface="Arial"/>
                <a:cs typeface="Arial"/>
                <a:sym typeface="Arial"/>
              </a:rPr>
              <a:t>At what point do you think you would have refused to continue the experiment?</a:t>
            </a:r>
          </a:p>
        </p:txBody>
      </p:sp>
      <p:pic>
        <p:nvPicPr>
          <p:cNvPr id="526" name="Shape 526" descr="An illustration shows a control panel with numerous knobs, switches, and gauges. "/>
          <p:cNvPicPr preferRelativeResize="0"/>
          <p:nvPr/>
        </p:nvPicPr>
        <p:blipFill rotWithShape="1">
          <a:blip r:embed="rId3">
            <a:alphaModFix/>
          </a:blip>
          <a:srcRect/>
          <a:stretch/>
        </p:blipFill>
        <p:spPr>
          <a:xfrm>
            <a:off x="1524000" y="1676400"/>
            <a:ext cx="5791200" cy="29851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12.2 Sample Script Similar to Those in Milgram’s Classic Experiment</a:t>
            </a:r>
          </a:p>
        </p:txBody>
      </p:sp>
      <p:graphicFrame>
        <p:nvGraphicFramePr>
          <p:cNvPr id="533" name="Shape 533"/>
          <p:cNvGraphicFramePr/>
          <p:nvPr/>
        </p:nvGraphicFramePr>
        <p:xfrm>
          <a:off x="457200" y="1600200"/>
          <a:ext cx="3000000" cy="3000000"/>
        </p:xfrm>
        <a:graphic>
          <a:graphicData uri="http://schemas.openxmlformats.org/drawingml/2006/table">
            <a:tbl>
              <a:tblPr firstRow="1" bandRow="1">
                <a:noFill/>
                <a:tableStyleId>{45790D47-7FED-441B-89C3-78BB675C504C}</a:tableStyleId>
              </a:tblPr>
              <a:tblGrid>
                <a:gridCol w="15240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623000">
                <a:tc>
                  <a:txBody>
                    <a:bodyPr/>
                    <a:lstStyle/>
                    <a:p>
                      <a:pPr marL="0" marR="0" lvl="0" indent="0" algn="l" rtl="0">
                        <a:spcBef>
                          <a:spcPts val="0"/>
                        </a:spcBef>
                        <a:buSzPct val="25000"/>
                        <a:buNone/>
                      </a:pPr>
                      <a:r>
                        <a:rPr lang="en-US" sz="1600"/>
                        <a:t>Voltage </a:t>
                      </a:r>
                      <a:br>
                        <a:rPr lang="en-US" sz="1600"/>
                      </a:br>
                      <a:r>
                        <a:rPr lang="en-US" sz="1600"/>
                        <a:t>of “Shock”</a:t>
                      </a:r>
                    </a:p>
                  </a:txBody>
                  <a:tcPr marL="91450" marR="91450" marT="45725" marB="45725"/>
                </a:tc>
                <a:tc>
                  <a:txBody>
                    <a:bodyPr/>
                    <a:lstStyle/>
                    <a:p>
                      <a:pPr marL="0" marR="0" lvl="0" indent="0" algn="l" rtl="0">
                        <a:spcBef>
                          <a:spcPts val="0"/>
                        </a:spcBef>
                        <a:buSzPct val="25000"/>
                        <a:buNone/>
                      </a:pPr>
                      <a:endParaRPr sz="1600"/>
                    </a:p>
                    <a:p>
                      <a:pPr marL="0" marR="0" lvl="0" indent="0" algn="l" rtl="0">
                        <a:spcBef>
                          <a:spcPts val="0"/>
                        </a:spcBef>
                        <a:buSzPct val="25000"/>
                        <a:buNone/>
                      </a:pPr>
                      <a:r>
                        <a:rPr lang="en-US" sz="1600"/>
                        <a:t>Learner’s Script</a:t>
                      </a:r>
                    </a:p>
                  </a:txBody>
                  <a:tcPr marL="91450" marR="91450" marT="45725" marB="45725"/>
                </a:tc>
                <a:extLst>
                  <a:ext uri="{0D108BD9-81ED-4DB2-BD59-A6C34878D82A}">
                    <a16:rowId xmlns:a16="http://schemas.microsoft.com/office/drawing/2014/main" val="10000"/>
                  </a:ext>
                </a:extLst>
              </a:tr>
              <a:tr h="623000">
                <a:tc>
                  <a:txBody>
                    <a:bodyPr/>
                    <a:lstStyle/>
                    <a:p>
                      <a:pPr marL="0" marR="0" lvl="0" indent="0" algn="l" rtl="0">
                        <a:spcBef>
                          <a:spcPts val="0"/>
                        </a:spcBef>
                        <a:buSzPct val="25000"/>
                        <a:buNone/>
                      </a:pPr>
                      <a:r>
                        <a:rPr lang="en-US" sz="1600"/>
                        <a:t>120</a:t>
                      </a:r>
                    </a:p>
                  </a:txBody>
                  <a:tcPr marL="91450" marR="91450" marT="45725" marB="45725"/>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“Ouch! Experimenter, let me out of here, I’m through! Please, I have heart trouble, I don’t want to go on.”</a:t>
                      </a:r>
                    </a:p>
                  </a:txBody>
                  <a:tcPr marL="91450" marR="91450" marT="45725" marB="45725"/>
                </a:tc>
                <a:extLst>
                  <a:ext uri="{0D108BD9-81ED-4DB2-BD59-A6C34878D82A}">
                    <a16:rowId xmlns:a16="http://schemas.microsoft.com/office/drawing/2014/main" val="10001"/>
                  </a:ext>
                </a:extLst>
              </a:tr>
              <a:tr h="623000">
                <a:tc>
                  <a:txBody>
                    <a:bodyPr/>
                    <a:lstStyle/>
                    <a:p>
                      <a:pPr marL="0" marR="0" lvl="0" indent="0" algn="l" rtl="0">
                        <a:spcBef>
                          <a:spcPts val="0"/>
                        </a:spcBef>
                        <a:buSzPct val="25000"/>
                        <a:buNone/>
                      </a:pPr>
                      <a:r>
                        <a:rPr lang="en-US" sz="1600"/>
                        <a:t>150</a:t>
                      </a:r>
                    </a:p>
                  </a:txBody>
                  <a:tcPr marL="91450" marR="91450" marT="45725" marB="45725"/>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“That’s it, enough! I will not be part of this experiment, let me out now!”</a:t>
                      </a:r>
                    </a:p>
                  </a:txBody>
                  <a:tcPr marL="91450" marR="91450" marT="45725" marB="45725"/>
                </a:tc>
                <a:extLst>
                  <a:ext uri="{0D108BD9-81ED-4DB2-BD59-A6C34878D82A}">
                    <a16:rowId xmlns:a16="http://schemas.microsoft.com/office/drawing/2014/main" val="10002"/>
                  </a:ext>
                </a:extLst>
              </a:tr>
              <a:tr h="623000">
                <a:tc>
                  <a:txBody>
                    <a:bodyPr/>
                    <a:lstStyle/>
                    <a:p>
                      <a:pPr marL="0" marR="0" lvl="0" indent="0" algn="l" rtl="0">
                        <a:spcBef>
                          <a:spcPts val="0"/>
                        </a:spcBef>
                        <a:buSzPct val="25000"/>
                        <a:buNone/>
                      </a:pPr>
                      <a:r>
                        <a:rPr lang="en-US" sz="1600"/>
                        <a:t>300</a:t>
                      </a:r>
                    </a:p>
                  </a:txBody>
                  <a:tcPr marL="91450" marR="91450" marT="45725" marB="45725"/>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a:t>
                      </a:r>
                      <a:r>
                        <a:rPr lang="en-US" sz="1600" b="0" i="1" u="none" strike="noStrike">
                          <a:solidFill>
                            <a:schemeClr val="dk1"/>
                          </a:solidFill>
                          <a:latin typeface="Arial"/>
                          <a:ea typeface="Arial"/>
                          <a:cs typeface="Arial"/>
                          <a:sym typeface="Arial"/>
                        </a:rPr>
                        <a:t>Scream of pain heard in the background</a:t>
                      </a:r>
                      <a:r>
                        <a:rPr lang="en-US" sz="1600" b="0" i="0" u="none" strike="noStrike">
                          <a:solidFill>
                            <a:schemeClr val="dk1"/>
                          </a:solidFill>
                          <a:latin typeface="Arial"/>
                          <a:ea typeface="Arial"/>
                          <a:cs typeface="Arial"/>
                          <a:sym typeface="Arial"/>
                        </a:rPr>
                        <a:t>) ”I am not doing this anymore, you can’t make me stay here. Get me out, get me out!”</a:t>
                      </a:r>
                    </a:p>
                  </a:txBody>
                  <a:tcPr marL="91450" marR="91450" marT="45725" marB="45725"/>
                </a:tc>
                <a:extLst>
                  <a:ext uri="{0D108BD9-81ED-4DB2-BD59-A6C34878D82A}">
                    <a16:rowId xmlns:a16="http://schemas.microsoft.com/office/drawing/2014/main" val="10003"/>
                  </a:ext>
                </a:extLst>
              </a:tr>
              <a:tr h="1147650">
                <a:tc>
                  <a:txBody>
                    <a:bodyPr/>
                    <a:lstStyle/>
                    <a:p>
                      <a:pPr marL="0" marR="0" lvl="0" indent="0" algn="l" rtl="0">
                        <a:spcBef>
                          <a:spcPts val="0"/>
                        </a:spcBef>
                        <a:buSzPct val="25000"/>
                        <a:buNone/>
                      </a:pPr>
                      <a:r>
                        <a:rPr lang="en-US" sz="1600"/>
                        <a:t>330</a:t>
                      </a:r>
                    </a:p>
                  </a:txBody>
                  <a:tcPr marL="91450" marR="91450" marT="45725" marB="45725"/>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a:t>
                      </a:r>
                      <a:r>
                        <a:rPr lang="en-US" sz="1600" b="0" i="1" u="none" strike="noStrike">
                          <a:solidFill>
                            <a:schemeClr val="dk1"/>
                          </a:solidFill>
                          <a:latin typeface="Arial"/>
                          <a:ea typeface="Arial"/>
                          <a:cs typeface="Arial"/>
                          <a:sym typeface="Arial"/>
                        </a:rPr>
                        <a:t>Louder and longer scream of pain</a:t>
                      </a:r>
                      <a:r>
                        <a:rPr lang="en-US" sz="1600" b="0" i="0" u="none" strike="noStrike">
                          <a:solidFill>
                            <a:schemeClr val="dk1"/>
                          </a:solidFill>
                          <a:latin typeface="Arial"/>
                          <a:ea typeface="Arial"/>
                          <a:cs typeface="Arial"/>
                          <a:sym typeface="Arial"/>
                        </a:rPr>
                        <a:t>) ”Get me out, get me out, my heart, my heart! My chest hurts, get me out of here, let me out of here, you have no right to do this! Let me out of here!”</a:t>
                      </a:r>
                    </a:p>
                  </a:txBody>
                  <a:tcPr marL="91450" marR="91450" marT="45725" marB="45725"/>
                </a:tc>
                <a:extLst>
                  <a:ext uri="{0D108BD9-81ED-4DB2-BD59-A6C34878D82A}">
                    <a16:rowId xmlns:a16="http://schemas.microsoft.com/office/drawing/2014/main" val="10004"/>
                  </a:ext>
                </a:extLst>
              </a:tr>
              <a:tr h="475150">
                <a:tc>
                  <a:txBody>
                    <a:bodyPr/>
                    <a:lstStyle/>
                    <a:p>
                      <a:pPr marL="0" marR="0" lvl="0" indent="0" algn="l" rtl="0">
                        <a:spcBef>
                          <a:spcPts val="0"/>
                        </a:spcBef>
                        <a:buSzPct val="25000"/>
                        <a:buNone/>
                      </a:pPr>
                      <a:r>
                        <a:rPr lang="en-US" sz="1600">
                          <a:solidFill>
                            <a:srgbClr val="D8D0E6"/>
                          </a:solidFill>
                        </a:rPr>
                        <a:t>Blank cell</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200"/>
                        <a:t>Source: Milgram (1964a, 1974).</a:t>
                      </a: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457200" y="215371"/>
            <a:ext cx="8229600" cy="699028"/>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Social Cognition</a:t>
            </a:r>
          </a:p>
        </p:txBody>
      </p:sp>
      <p:sp>
        <p:nvSpPr>
          <p:cNvPr id="539" name="Shape 539"/>
          <p:cNvSpPr txBox="1">
            <a:spLocks noGrp="1"/>
          </p:cNvSpPr>
          <p:nvPr>
            <p:ph type="body" idx="1"/>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cognition - the mental processes that people use to make sense of the social world around them.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How we perceive others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First impressions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How we explain behavior of others and ourselves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Attitudes </a:t>
            </a:r>
            <a:r>
              <a:rPr lang="en-US" sz="2000" b="1" i="0" u="none" strike="noStrike" cap="none">
                <a:solidFill>
                  <a:schemeClr val="lt2"/>
                </a:solidFill>
                <a:latin typeface="Arial"/>
                <a:ea typeface="Arial"/>
                <a:cs typeface="Arial"/>
                <a:sym typeface="Arial"/>
              </a:rPr>
              <a:t>1 of 3</a:t>
            </a:r>
          </a:p>
        </p:txBody>
      </p:sp>
      <p:sp>
        <p:nvSpPr>
          <p:cNvPr id="545" name="Shape 545"/>
          <p:cNvSpPr txBox="1">
            <a:spLocks noGrp="1"/>
          </p:cNvSpPr>
          <p:nvPr>
            <p:ph type="body" idx="1"/>
          </p:nvPr>
        </p:nvSpPr>
        <p:spPr>
          <a:xfrm>
            <a:off x="506977" y="856566"/>
            <a:ext cx="8229600" cy="6674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12.5 Identify the three components of an attitude and how attitudes are formed.</a:t>
            </a:r>
          </a:p>
        </p:txBody>
      </p:sp>
      <p:sp>
        <p:nvSpPr>
          <p:cNvPr id="546" name="Shape 54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Attitude: a tendency to respond positively or negatively toward a certain person, object, idea, or situation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Three components of an attitude: </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Affective (emotional) component</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Behavioral component</a:t>
            </a:r>
          </a:p>
          <a:p>
            <a:pPr marL="914400" marR="0" lvl="1" indent="-457200" algn="l" rtl="0">
              <a:spcBef>
                <a:spcPts val="600"/>
              </a:spcBef>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Cognitive component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427" name="Shape 427"/>
          <p:cNvSpPr txBox="1">
            <a:spLocks noGrp="1"/>
          </p:cNvSpPr>
          <p:nvPr>
            <p:ph type="body" idx="1"/>
          </p:nvPr>
        </p:nvSpPr>
        <p:spPr>
          <a:xfrm>
            <a:off x="457200" y="743170"/>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rgbClr val="007FA3"/>
                </a:solidFill>
                <a:latin typeface="Arial"/>
                <a:ea typeface="Arial"/>
                <a:cs typeface="Arial"/>
                <a:sym typeface="Arial"/>
              </a:rPr>
              <a:t>Fifth Edition</a:t>
            </a:r>
          </a:p>
        </p:txBody>
      </p:sp>
      <p:sp>
        <p:nvSpPr>
          <p:cNvPr id="428" name="Shape 428"/>
          <p:cNvSpPr txBox="1">
            <a:spLocks noGrp="1"/>
          </p:cNvSpPr>
          <p:nvPr>
            <p:ph type="body" idx="2"/>
          </p:nvPr>
        </p:nvSpPr>
        <p:spPr>
          <a:xfrm>
            <a:off x="5029200" y="1627849"/>
            <a:ext cx="3289663"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12</a:t>
            </a:r>
          </a:p>
        </p:txBody>
      </p:sp>
      <p:sp>
        <p:nvSpPr>
          <p:cNvPr id="429" name="Shape 429"/>
          <p:cNvSpPr/>
          <p:nvPr/>
        </p:nvSpPr>
        <p:spPr>
          <a:xfrm>
            <a:off x="6553200" y="2621573"/>
            <a:ext cx="762000" cy="655027"/>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2100" b="1" i="0" u="none" strike="noStrike" cap="none">
                <a:solidFill>
                  <a:schemeClr val="lt1"/>
                </a:solidFill>
                <a:latin typeface="Arial"/>
                <a:ea typeface="Arial"/>
                <a:cs typeface="Arial"/>
                <a:sym typeface="Arial"/>
              </a:rPr>
              <a:t>12</a:t>
            </a:r>
          </a:p>
        </p:txBody>
      </p:sp>
      <p:sp>
        <p:nvSpPr>
          <p:cNvPr id="430" name="Shape 430"/>
          <p:cNvSpPr txBox="1">
            <a:spLocks noGrp="1"/>
          </p:cNvSpPr>
          <p:nvPr>
            <p:ph type="body" idx="3"/>
          </p:nvPr>
        </p:nvSpPr>
        <p:spPr>
          <a:xfrm>
            <a:off x="5029200" y="3301180"/>
            <a:ext cx="3657600" cy="287721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Social Psychology</a:t>
            </a:r>
          </a:p>
        </p:txBody>
      </p:sp>
      <p:pic>
        <p:nvPicPr>
          <p:cNvPr id="431" name="Shape 431"/>
          <p:cNvPicPr preferRelativeResize="0"/>
          <p:nvPr/>
        </p:nvPicPr>
        <p:blipFill rotWithShape="1">
          <a:blip r:embed="rId3">
            <a:alphaModFix/>
          </a:blip>
          <a:srcRect/>
          <a:stretch/>
        </p:blipFill>
        <p:spPr>
          <a:xfrm>
            <a:off x="681239" y="1365998"/>
            <a:ext cx="4556831" cy="54920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12.3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Three Components of an Attitude</a:t>
            </a:r>
          </a:p>
        </p:txBody>
      </p:sp>
      <p:sp>
        <p:nvSpPr>
          <p:cNvPr id="553" name="Shape 553"/>
          <p:cNvSpPr txBox="1">
            <a:spLocks noGrp="1"/>
          </p:cNvSpPr>
          <p:nvPr>
            <p:ph type="body" idx="1"/>
          </p:nvPr>
        </p:nvSpPr>
        <p:spPr>
          <a:xfrm>
            <a:off x="457200" y="1295400"/>
            <a:ext cx="2590800" cy="40385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Attitudes consist of the way a person feels and thinks about something, as well as the way the person chooses to behave. If you like country music, you are also likely to think that country music is good music. You are also more likely to listen to this style of music, buy this type of music, and even go to a performance. Each of the three components influences the other two.</a:t>
            </a:r>
          </a:p>
        </p:txBody>
      </p:sp>
      <p:pic>
        <p:nvPicPr>
          <p:cNvPr id="554" name="Shape 554" descr="A flowchart describes the three components of an attitude: affect, or feelings; behavior, or actions; and cognition, or thoughts, using country music as an example. • Affect: I like country music; it’s fun and uplifting.  • Behavior: I buy country music CDs every chance I get. I only listen to country music; I’m going to a country music concert soon.  • Cognition: I think country music is better than any other kind of music I hear. "/>
          <p:cNvPicPr preferRelativeResize="0"/>
          <p:nvPr/>
        </p:nvPicPr>
        <p:blipFill rotWithShape="1">
          <a:blip r:embed="rId3">
            <a:alphaModFix/>
          </a:blip>
          <a:srcRect l="5947" t="6250" r="6046" b="4687"/>
          <a:stretch/>
        </p:blipFill>
        <p:spPr>
          <a:xfrm>
            <a:off x="3048000" y="1559012"/>
            <a:ext cx="5791200" cy="44607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Attitudes </a:t>
            </a:r>
            <a:r>
              <a:rPr lang="en-US" sz="2000" b="1" i="0" u="none" strike="noStrike" cap="none">
                <a:solidFill>
                  <a:srgbClr val="007FA3"/>
                </a:solidFill>
                <a:latin typeface="Arial"/>
                <a:ea typeface="Arial"/>
                <a:cs typeface="Arial"/>
                <a:sym typeface="Arial"/>
              </a:rPr>
              <a:t>2 of 3</a:t>
            </a:r>
          </a:p>
        </p:txBody>
      </p:sp>
      <p:sp>
        <p:nvSpPr>
          <p:cNvPr id="560" name="Shape 56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Attitudes are often poor predictors of behavior unless the attitude is very specific or very strong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Attitudes </a:t>
            </a:r>
            <a:r>
              <a:rPr lang="en-US" sz="2000" b="1" i="0" u="none" strike="noStrike" cap="none">
                <a:solidFill>
                  <a:schemeClr val="lt2"/>
                </a:solidFill>
                <a:latin typeface="Arial"/>
                <a:ea typeface="Arial"/>
                <a:cs typeface="Arial"/>
                <a:sym typeface="Arial"/>
              </a:rPr>
              <a:t>3 of 3</a:t>
            </a:r>
          </a:p>
        </p:txBody>
      </p:sp>
      <p:sp>
        <p:nvSpPr>
          <p:cNvPr id="566" name="Shape 566"/>
          <p:cNvSpPr txBox="1">
            <a:spLocks noGrp="1"/>
          </p:cNvSpPr>
          <p:nvPr>
            <p:ph type="body" idx="2"/>
          </p:nvPr>
        </p:nvSpPr>
        <p:spPr>
          <a:xfrm>
            <a:off x="457200" y="1600200"/>
            <a:ext cx="83819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Attitude Formation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Direct contact with the person, situation, object, or idea</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Direct instruction from parents or others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Interacting with other people who hold a certain attitude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Vicarious conditioning: watching the actions and reactions of others to ideas, people, objects, and situations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304800" y="215371"/>
            <a:ext cx="86105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Attitude Change: The Art of Persuasion </a:t>
            </a:r>
            <a:r>
              <a:rPr lang="en-US" sz="2000" b="1" i="0" u="none" strike="noStrike" cap="none">
                <a:solidFill>
                  <a:srgbClr val="007FA3"/>
                </a:solidFill>
                <a:latin typeface="Arial"/>
                <a:ea typeface="Arial"/>
                <a:cs typeface="Arial"/>
                <a:sym typeface="Arial"/>
              </a:rPr>
              <a:t>1 of 2</a:t>
            </a:r>
          </a:p>
        </p:txBody>
      </p:sp>
      <p:sp>
        <p:nvSpPr>
          <p:cNvPr id="573" name="Shape 573"/>
          <p:cNvSpPr txBox="1">
            <a:spLocks noGrp="1"/>
          </p:cNvSpPr>
          <p:nvPr>
            <p:ph type="body" idx="1"/>
          </p:nvPr>
        </p:nvSpPr>
        <p:spPr>
          <a:xfrm>
            <a:off x="457200" y="914400"/>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12.6 Describe how attitudes can be changed.</a:t>
            </a:r>
          </a:p>
        </p:txBody>
      </p:sp>
      <p:sp>
        <p:nvSpPr>
          <p:cNvPr id="574" name="Shape 57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Persuasion: the process by which one person tries to change the belief, opinion, position, or course of action of another person through argument, pleading, or explanation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Key elements in persuasion are source of the message, the message itself, the target audience, and the medium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468085" y="233738"/>
            <a:ext cx="83819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Attitude Change: The Art of Persuasion </a:t>
            </a:r>
            <a:r>
              <a:rPr lang="en-US" sz="2000" b="1" i="0" u="none" strike="noStrike" cap="none">
                <a:solidFill>
                  <a:srgbClr val="007FA3"/>
                </a:solidFill>
                <a:latin typeface="Arial"/>
                <a:ea typeface="Arial"/>
                <a:cs typeface="Arial"/>
                <a:sym typeface="Arial"/>
              </a:rPr>
              <a:t>2 of 2</a:t>
            </a:r>
          </a:p>
        </p:txBody>
      </p:sp>
      <p:sp>
        <p:nvSpPr>
          <p:cNvPr id="581" name="Shape 581"/>
          <p:cNvSpPr txBox="1">
            <a:spLocks noGrp="1"/>
          </p:cNvSpPr>
          <p:nvPr>
            <p:ph type="body" idx="2"/>
          </p:nvPr>
        </p:nvSpPr>
        <p:spPr>
          <a:xfrm>
            <a:off x="468085" y="11430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Elaboration Likelihood Model</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People will either elaborate on the persuasive message or fail to elaborate on it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Future actions of those who do elaborate are more predictable than those who do not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Central-route processing: involves attending to the content of the message itself</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Peripheral-route processing: involves attending to factors not involved in the message, such as the expertise of the source of the message, the length of the message, and other non-content factors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Cognitive Dissonance: When Attitudes and Behavior Clash</a:t>
            </a:r>
          </a:p>
        </p:txBody>
      </p:sp>
      <p:sp>
        <p:nvSpPr>
          <p:cNvPr id="587" name="Shape 587"/>
          <p:cNvSpPr txBox="1">
            <a:spLocks noGrp="1"/>
          </p:cNvSpPr>
          <p:nvPr>
            <p:ph type="body" idx="1"/>
          </p:nvPr>
        </p:nvSpPr>
        <p:spPr>
          <a:xfrm>
            <a:off x="457200" y="1371600"/>
            <a:ext cx="8229600" cy="6674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12.7 Explain how people react when attitudes differ from behavior.</a:t>
            </a:r>
          </a:p>
        </p:txBody>
      </p:sp>
      <p:sp>
        <p:nvSpPr>
          <p:cNvPr id="588" name="Shape 588"/>
          <p:cNvSpPr txBox="1">
            <a:spLocks noGrp="1"/>
          </p:cNvSpPr>
          <p:nvPr>
            <p:ph type="body" idx="2"/>
          </p:nvPr>
        </p:nvSpPr>
        <p:spPr>
          <a:xfrm>
            <a:off x="452175" y="207169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dissonance: sense of discomfort or distress that occurs when a person’s behavior does not correspond to that person’s impression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Lessened by changing the conflicting behavior, changing the conflicting attitude, or forming a new attitude to justify the behavior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12.4 Cognitive Dissonance: Attitude Toward a Task</a:t>
            </a:r>
          </a:p>
        </p:txBody>
      </p:sp>
      <p:sp>
        <p:nvSpPr>
          <p:cNvPr id="595" name="Shape 595"/>
          <p:cNvSpPr txBox="1">
            <a:spLocks noGrp="1"/>
          </p:cNvSpPr>
          <p:nvPr>
            <p:ph type="body" idx="1"/>
          </p:nvPr>
        </p:nvSpPr>
        <p:spPr>
          <a:xfrm>
            <a:off x="457200" y="1524000"/>
            <a:ext cx="2666999" cy="42671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After completing a boring task, some participants were paid $1 and some $20 to convince others waiting to do the same task that the task was interesting and fun. Surprisingly, the participants who were paid only $1 seemed to change their own attitude toward the task, rating it as interesting, whereas those who were paid $20 rated the task no differently than a control group did.  SOURCE: Adapted from Festinger and Carlsmith (1959).</a:t>
            </a:r>
          </a:p>
        </p:txBody>
      </p:sp>
      <p:pic>
        <p:nvPicPr>
          <p:cNvPr id="596" name="Shape 596" descr="A table shows differences in attitude relative to monetary inducements based on a scale of minus 5 for “extremely boring” to plus 5 for “extremely interesting.” Data are as follows: Inducement/Attitude $1 = plus 1.35 $20 = minus 0.5 Control = minus .45 "/>
          <p:cNvPicPr preferRelativeResize="0"/>
          <p:nvPr/>
        </p:nvPicPr>
        <p:blipFill rotWithShape="1">
          <a:blip r:embed="rId3">
            <a:alphaModFix/>
          </a:blip>
          <a:srcRect/>
          <a:stretch/>
        </p:blipFill>
        <p:spPr>
          <a:xfrm>
            <a:off x="3214972" y="1676400"/>
            <a:ext cx="5735792" cy="44195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Impression Formation </a:t>
            </a:r>
            <a:r>
              <a:rPr lang="en-US" sz="2000" b="1" i="0" u="none" strike="noStrike" cap="none">
                <a:solidFill>
                  <a:srgbClr val="007FA3"/>
                </a:solidFill>
                <a:latin typeface="Arial"/>
                <a:ea typeface="Arial"/>
                <a:cs typeface="Arial"/>
                <a:sym typeface="Arial"/>
              </a:rPr>
              <a:t>1 of 3</a:t>
            </a:r>
          </a:p>
        </p:txBody>
      </p:sp>
      <p:sp>
        <p:nvSpPr>
          <p:cNvPr id="602" name="Shape 602"/>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12.8 Describe how people form impressions of others.</a:t>
            </a:r>
          </a:p>
        </p:txBody>
      </p:sp>
      <p:sp>
        <p:nvSpPr>
          <p:cNvPr id="603" name="Shape 60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Impression formation: forming of the first knowledge a person has about another person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Primacy effect: the very first impression one has about a person tends to persist even in the face of evidence to the contrary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Impression Formation </a:t>
            </a:r>
            <a:r>
              <a:rPr lang="en-US" sz="2000" b="1" i="0" u="none" strike="noStrike" cap="none">
                <a:solidFill>
                  <a:srgbClr val="007FA3"/>
                </a:solidFill>
                <a:latin typeface="Arial"/>
                <a:ea typeface="Arial"/>
                <a:cs typeface="Arial"/>
                <a:sym typeface="Arial"/>
              </a:rPr>
              <a:t>2 of 3</a:t>
            </a:r>
          </a:p>
        </p:txBody>
      </p:sp>
      <p:sp>
        <p:nvSpPr>
          <p:cNvPr id="609" name="Shape 60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categorization: the assignment of a person one has just met to a category based on characteristics the new person has in common with other people with whom one has had experience in the past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Stereotype: a set of characteristics that people believe is shared by all members of a particular social category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Impression Formation </a:t>
            </a:r>
            <a:r>
              <a:rPr lang="en-US" sz="2000" b="1" i="0" u="none" strike="noStrike" cap="none">
                <a:solidFill>
                  <a:srgbClr val="007FA3"/>
                </a:solidFill>
                <a:latin typeface="Arial"/>
                <a:ea typeface="Arial"/>
                <a:cs typeface="Arial"/>
                <a:sym typeface="Arial"/>
              </a:rPr>
              <a:t>3 of 3</a:t>
            </a:r>
          </a:p>
        </p:txBody>
      </p:sp>
      <p:sp>
        <p:nvSpPr>
          <p:cNvPr id="615" name="Shape 61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Implicit personality theory: sets of assumptions about how different types of people, personality traits, and actions are related to each other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Implicit Association Test (IAT): measures the degree of association between concepts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Schemas: mental patterns that represent what a person believes about certain types of people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Schemas can become stereotypes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437" name="Shape 437"/>
          <p:cNvSpPr txBox="1">
            <a:spLocks noGrp="1"/>
          </p:cNvSpPr>
          <p:nvPr>
            <p:ph type="body" idx="1"/>
          </p:nvPr>
        </p:nvSpPr>
        <p:spPr>
          <a:xfrm>
            <a:off x="381000" y="1066800"/>
            <a:ext cx="8381999" cy="4525963"/>
          </a:xfrm>
          <a:prstGeom prst="rect">
            <a:avLst/>
          </a:prstGeom>
          <a:noFill/>
          <a:ln>
            <a:noFill/>
          </a:ln>
        </p:spPr>
        <p:txBody>
          <a:bodyPr lIns="0" tIns="0" rIns="0" bIns="0" anchor="t" anchorCtr="0">
            <a:noAutofit/>
          </a:bodyPr>
          <a:lstStyle/>
          <a:p>
            <a:pPr marL="693738" marR="0" lvl="0" indent="-693738" algn="l" rtl="0">
              <a:spcBef>
                <a:spcPts val="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 	Identify factors that influence people or groups to conform to the actions of others.</a:t>
            </a:r>
          </a:p>
          <a:p>
            <a:pPr marL="693738" marR="0" lvl="0" indent="-693738"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12.2 	Explain how our behavior is impacted by the presence of others.</a:t>
            </a:r>
          </a:p>
          <a:p>
            <a:pPr marL="693738" marR="0" lvl="0" indent="-693738"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12.3 	Compare and contrast three compliance techniques.</a:t>
            </a:r>
          </a:p>
          <a:p>
            <a:pPr marL="693738" marR="0" lvl="0" indent="-693738"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12.4 	Identify factors that make obedience more likely.</a:t>
            </a:r>
          </a:p>
          <a:p>
            <a:pPr marL="693738" marR="0" lvl="0" indent="-693738"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12.5 	Identify the three components of an attitude and how attitudes are formed.</a:t>
            </a:r>
          </a:p>
          <a:p>
            <a:pPr marL="693738" marR="0" lvl="0" indent="-693738"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12.6 	Describe how attitudes can be changed.</a:t>
            </a:r>
          </a:p>
          <a:p>
            <a:pPr marL="693738" marR="0" lvl="0" indent="-693738"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12.7 	Explain how people react when attitudes differ from behavior.</a:t>
            </a:r>
          </a:p>
          <a:p>
            <a:pPr marL="693738" marR="0" lvl="0" indent="-693738" algn="l" rtl="0">
              <a:spcBef>
                <a:spcPts val="1200"/>
              </a:spcBef>
              <a:buClr>
                <a:srgbClr val="007FA3"/>
              </a:buClr>
              <a:buSzPct val="25000"/>
              <a:buFont typeface="Arial"/>
              <a:buNone/>
            </a:pPr>
            <a:r>
              <a:rPr lang="en-US" sz="2100" b="0" i="0" u="none" strike="noStrike" cap="none">
                <a:solidFill>
                  <a:schemeClr val="dk1"/>
                </a:solidFill>
                <a:latin typeface="Arial"/>
                <a:ea typeface="Arial"/>
                <a:cs typeface="Arial"/>
                <a:sym typeface="Arial"/>
              </a:rPr>
              <a:t>12.8 	Describe how people form impressions of others.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Attribution </a:t>
            </a:r>
            <a:r>
              <a:rPr lang="en-US" sz="2000" b="1" i="0" u="none" strike="noStrike" cap="none">
                <a:solidFill>
                  <a:srgbClr val="007FA3"/>
                </a:solidFill>
                <a:latin typeface="Arial"/>
                <a:ea typeface="Arial"/>
                <a:cs typeface="Arial"/>
                <a:sym typeface="Arial"/>
              </a:rPr>
              <a:t>1 of 3</a:t>
            </a:r>
          </a:p>
        </p:txBody>
      </p:sp>
      <p:sp>
        <p:nvSpPr>
          <p:cNvPr id="621" name="Shape 621"/>
          <p:cNvSpPr txBox="1">
            <a:spLocks noGrp="1"/>
          </p:cNvSpPr>
          <p:nvPr>
            <p:ph type="body" idx="1"/>
          </p:nvPr>
        </p:nvSpPr>
        <p:spPr>
          <a:xfrm>
            <a:off x="506977" y="856566"/>
            <a:ext cx="8229600" cy="5912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12.9 Describe the process of explaining one’s own behavior and the behavior of others.</a:t>
            </a:r>
          </a:p>
        </p:txBody>
      </p:sp>
      <p:sp>
        <p:nvSpPr>
          <p:cNvPr id="622" name="Shape 62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Attribution: the process of explaining one’s own behavior and the behavior of others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Attribution theory: the theory of how people make attributions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Attribution </a:t>
            </a:r>
            <a:r>
              <a:rPr lang="en-US" sz="2000" b="1" i="0" u="none" strike="noStrike" cap="none">
                <a:solidFill>
                  <a:srgbClr val="007FA3"/>
                </a:solidFill>
                <a:latin typeface="Arial"/>
                <a:ea typeface="Arial"/>
                <a:cs typeface="Arial"/>
                <a:sym typeface="Arial"/>
              </a:rPr>
              <a:t>2 of 3</a:t>
            </a:r>
          </a:p>
        </p:txBody>
      </p:sp>
      <p:sp>
        <p:nvSpPr>
          <p:cNvPr id="628" name="Shape 62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Situational cause: cause of behavior attributed to external factors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Delays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Action of others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Some other aspect of the situation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Dispositional cause: cause of behavior attributed to internal factors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Personality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Character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Attribution </a:t>
            </a:r>
            <a:r>
              <a:rPr lang="en-US" sz="2000" b="1" i="0" u="none" strike="noStrike" cap="none">
                <a:solidFill>
                  <a:srgbClr val="007FA3"/>
                </a:solidFill>
                <a:latin typeface="Arial"/>
                <a:ea typeface="Arial"/>
                <a:cs typeface="Arial"/>
                <a:sym typeface="Arial"/>
              </a:rPr>
              <a:t>3 of 3</a:t>
            </a:r>
          </a:p>
        </p:txBody>
      </p:sp>
      <p:sp>
        <p:nvSpPr>
          <p:cNvPr id="635" name="Shape 63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Fundamental attribution error (actor-observer bias): the tendency to overestimate the influence of internal factors in determining behavior while underestimating situational factors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Cross-cultural differences in attribution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Age as factor in attribution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Motive as factor in attribution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Prejudice and Discrimination </a:t>
            </a:r>
            <a:r>
              <a:rPr lang="en-US" sz="2000" b="1" i="0" u="none" strike="noStrike" cap="none">
                <a:solidFill>
                  <a:schemeClr val="lt2"/>
                </a:solidFill>
                <a:latin typeface="Arial"/>
                <a:ea typeface="Arial"/>
                <a:cs typeface="Arial"/>
                <a:sym typeface="Arial"/>
              </a:rPr>
              <a:t>1 of 3</a:t>
            </a:r>
          </a:p>
        </p:txBody>
      </p:sp>
      <p:sp>
        <p:nvSpPr>
          <p:cNvPr id="641" name="Shape 641"/>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12.10 Distinguish between prejudice and discrimination.</a:t>
            </a:r>
          </a:p>
        </p:txBody>
      </p:sp>
      <p:sp>
        <p:nvSpPr>
          <p:cNvPr id="642" name="Shape 64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Prejudice: negative attitude held by a person about the members of a particular social group</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Discrimination: treating people differently because of prejudice toward the social group to which they belong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Prejudice and </a:t>
            </a:r>
            <a:r>
              <a:rPr lang="en-US" sz="3200" b="1" i="0" u="none" strike="noStrike" cap="none">
                <a:solidFill>
                  <a:schemeClr val="lt2"/>
                </a:solidFill>
                <a:latin typeface="Arial"/>
                <a:ea typeface="Arial"/>
                <a:cs typeface="Arial"/>
                <a:sym typeface="Arial"/>
              </a:rPr>
              <a:t>Discrimination </a:t>
            </a:r>
            <a:r>
              <a:rPr lang="en-US" sz="2000" b="1" i="0" u="none" strike="noStrike" cap="none">
                <a:solidFill>
                  <a:schemeClr val="lt2"/>
                </a:solidFill>
                <a:latin typeface="Arial"/>
                <a:ea typeface="Arial"/>
                <a:cs typeface="Arial"/>
                <a:sym typeface="Arial"/>
              </a:rPr>
              <a:t>2 of 3</a:t>
            </a:r>
          </a:p>
        </p:txBody>
      </p:sp>
      <p:sp>
        <p:nvSpPr>
          <p:cNvPr id="648" name="Shape 64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Forms of prejudice include ageism, sexism, racism, and prejudice against those who are too fat or too thin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In-groups: social groups with whom a person identifies; “us” </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Out-groups: social groups with whom a person does not identify; “them”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Prejudice and Discrimination </a:t>
            </a:r>
            <a:r>
              <a:rPr lang="en-US" sz="2000" b="1" i="0" u="none" strike="noStrike" cap="none">
                <a:solidFill>
                  <a:schemeClr val="lt2"/>
                </a:solidFill>
                <a:latin typeface="Arial"/>
                <a:ea typeface="Arial"/>
                <a:cs typeface="Arial"/>
                <a:sym typeface="Arial"/>
              </a:rPr>
              <a:t>3 of 3</a:t>
            </a:r>
          </a:p>
        </p:txBody>
      </p:sp>
      <p:sp>
        <p:nvSpPr>
          <p:cNvPr id="654" name="Shape 65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Scapegoating: tendency to direct prejudice and discrimination at out-group members who have little social power or influence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People Learn and Overcome Prejudice </a:t>
            </a:r>
            <a:r>
              <a:rPr lang="en-US" sz="2000" b="1" i="0" u="none" strike="noStrike" cap="none">
                <a:solidFill>
                  <a:srgbClr val="007FA3"/>
                </a:solidFill>
                <a:latin typeface="Arial"/>
                <a:ea typeface="Arial"/>
                <a:cs typeface="Arial"/>
                <a:sym typeface="Arial"/>
              </a:rPr>
              <a:t>1 of 5</a:t>
            </a:r>
          </a:p>
        </p:txBody>
      </p:sp>
      <p:sp>
        <p:nvSpPr>
          <p:cNvPr id="660" name="Shape 660"/>
          <p:cNvSpPr txBox="1">
            <a:spLocks noGrp="1"/>
          </p:cNvSpPr>
          <p:nvPr>
            <p:ph type="body" idx="1"/>
          </p:nvPr>
        </p:nvSpPr>
        <p:spPr>
          <a:xfrm>
            <a:off x="457200" y="1399178"/>
            <a:ext cx="8229600" cy="5912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12.11 Describe theories of how prejudice is learned and how it can be overcome.</a:t>
            </a:r>
          </a:p>
        </p:txBody>
      </p:sp>
      <p:sp>
        <p:nvSpPr>
          <p:cNvPr id="661" name="Shape 661"/>
          <p:cNvSpPr txBox="1">
            <a:spLocks noGrp="1"/>
          </p:cNvSpPr>
          <p:nvPr>
            <p:ph type="body" idx="2"/>
          </p:nvPr>
        </p:nvSpPr>
        <p:spPr>
          <a:xfrm>
            <a:off x="457200" y="20574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cognitive theory: views prejudice as an attitude acquired through direct instruction, modeling, and other social influences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Realistic conflict theory: conflict between groups increases prejudice and discrimination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People Learn and Overcome Prejudice </a:t>
            </a:r>
            <a:r>
              <a:rPr lang="en-US" sz="2000" b="1" i="0" u="none" strike="noStrike" cap="none">
                <a:solidFill>
                  <a:srgbClr val="007FA3"/>
                </a:solidFill>
                <a:latin typeface="Arial"/>
                <a:ea typeface="Arial"/>
                <a:cs typeface="Arial"/>
                <a:sym typeface="Arial"/>
              </a:rPr>
              <a:t>2 of 5</a:t>
            </a:r>
          </a:p>
        </p:txBody>
      </p:sp>
      <p:sp>
        <p:nvSpPr>
          <p:cNvPr id="667" name="Shape 66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identity theory: the formation of a person’s identity within a particular social group is explained by social categorization, social identity, and social comparison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Social identity: the part of self-concept including one’s view of self as a member of a particular social category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Social comparison: the comparison of oneself to others in ways that raise one’s self-esteem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People Learn and Overcome Prejudice </a:t>
            </a:r>
            <a:r>
              <a:rPr lang="en-US" sz="2000" b="1" i="0" u="none" strike="noStrike" cap="none">
                <a:solidFill>
                  <a:srgbClr val="007FA3"/>
                </a:solidFill>
                <a:latin typeface="Arial"/>
                <a:ea typeface="Arial"/>
                <a:cs typeface="Arial"/>
                <a:sym typeface="Arial"/>
              </a:rPr>
              <a:t>3 of 5</a:t>
            </a:r>
          </a:p>
        </p:txBody>
      </p:sp>
      <p:sp>
        <p:nvSpPr>
          <p:cNvPr id="673" name="Shape 67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Stereotype vulnerability: the effect that people’s awareness of the stereotypes associated with their social group has on their behavior</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Self-fulfilling prophecy: the tendency of one’s expectations to affect one’s behavior in such a way as to make the expectation more likely to occur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People Learn and Overcome Prejudice </a:t>
            </a:r>
            <a:r>
              <a:rPr lang="en-US" sz="2000" b="1" i="0" u="none" strike="noStrike" cap="none">
                <a:solidFill>
                  <a:srgbClr val="007FA3"/>
                </a:solidFill>
                <a:latin typeface="Arial"/>
                <a:ea typeface="Arial"/>
                <a:cs typeface="Arial"/>
                <a:sym typeface="Arial"/>
              </a:rPr>
              <a:t>4 of 5</a:t>
            </a:r>
          </a:p>
        </p:txBody>
      </p:sp>
      <p:sp>
        <p:nvSpPr>
          <p:cNvPr id="679" name="Shape 67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Education and intergroup contact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Equal status contact: contact between groups in which the groups have equal status, with neither group having power over the other</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Robber’s Cave study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2 of 2</a:t>
            </a:r>
          </a:p>
        </p:txBody>
      </p:sp>
      <p:sp>
        <p:nvSpPr>
          <p:cNvPr id="443" name="Shape 443"/>
          <p:cNvSpPr txBox="1">
            <a:spLocks noGrp="1"/>
          </p:cNvSpPr>
          <p:nvPr>
            <p:ph type="body" idx="1"/>
          </p:nvPr>
        </p:nvSpPr>
        <p:spPr>
          <a:xfrm>
            <a:off x="434591" y="990600"/>
            <a:ext cx="8229600" cy="4876799"/>
          </a:xfrm>
          <a:prstGeom prst="rect">
            <a:avLst/>
          </a:prstGeom>
          <a:noFill/>
          <a:ln>
            <a:noFill/>
          </a:ln>
        </p:spPr>
        <p:txBody>
          <a:bodyPr lIns="0" tIns="0" rIns="0" bIns="0" anchor="t" anchorCtr="0">
            <a:noAutofit/>
          </a:bodyPr>
          <a:lstStyle/>
          <a:p>
            <a:pPr marL="796925" marR="0" lvl="0" indent="-796925" algn="l" rtl="0">
              <a:spcBef>
                <a:spcPts val="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12.9 	Describe the process of explaining one’s own behavior and the behavior of others.</a:t>
            </a:r>
          </a:p>
          <a:p>
            <a:pPr marL="796925" marR="0" lvl="0" indent="-79692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12.10 	Distinguish between prejudice and discrimination.</a:t>
            </a:r>
          </a:p>
          <a:p>
            <a:pPr marL="796925" marR="0" lvl="0" indent="-79692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12.11 	Describe theories of how prejudice is learned and how it can be overcome.</a:t>
            </a:r>
          </a:p>
          <a:p>
            <a:pPr marL="796925" marR="0" lvl="0" indent="-79692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12.12 	Identify factors involved in interpersonal attraction.</a:t>
            </a:r>
          </a:p>
          <a:p>
            <a:pPr marL="796925" marR="0" lvl="0" indent="-79692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12.13 	Describe the different types of love outlined in Sternberg’s theory.</a:t>
            </a:r>
          </a:p>
          <a:p>
            <a:pPr marL="796925" marR="0" lvl="0" indent="-79692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12.14 	Explain how aggressive behavior is determined by biology and learning.</a:t>
            </a:r>
          </a:p>
          <a:p>
            <a:pPr marL="796925" marR="0" lvl="0" indent="-79692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12.15 	Identify the factors influencing why people help others.</a:t>
            </a:r>
          </a:p>
          <a:p>
            <a:pPr marL="796925" marR="0" lvl="0" indent="-796925" algn="l" rtl="0">
              <a:spcBef>
                <a:spcPts val="1200"/>
              </a:spcBef>
              <a:buClr>
                <a:srgbClr val="007FA3"/>
              </a:buClr>
              <a:buSzPct val="25000"/>
              <a:buFont typeface="Arial"/>
              <a:buNone/>
            </a:pPr>
            <a:r>
              <a:rPr lang="en-US" sz="2100" b="0" i="0" u="none" strike="noStrike" cap="none">
                <a:solidFill>
                  <a:schemeClr val="dk1"/>
                </a:solidFill>
                <a:latin typeface="Arial"/>
                <a:ea typeface="Arial"/>
                <a:cs typeface="Arial"/>
                <a:sym typeface="Arial"/>
              </a:rPr>
              <a:t>12.16 	Define social neuroscience.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People Learn and Overcome Prejudice </a:t>
            </a:r>
            <a:r>
              <a:rPr lang="en-US" sz="2000" b="1" i="0" u="none" strike="noStrike" cap="none">
                <a:solidFill>
                  <a:srgbClr val="007FA3"/>
                </a:solidFill>
                <a:latin typeface="Arial"/>
                <a:ea typeface="Arial"/>
                <a:cs typeface="Arial"/>
                <a:sym typeface="Arial"/>
              </a:rPr>
              <a:t>5 of 5</a:t>
            </a:r>
          </a:p>
        </p:txBody>
      </p:sp>
      <p:sp>
        <p:nvSpPr>
          <p:cNvPr id="685" name="Shape 68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“Jigsaw classroom”: educational technique in which each individual is given only part of the information needed to solve a problem, forcing individuals to work together to find the solution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Interpersonal Attraction</a:t>
            </a:r>
          </a:p>
        </p:txBody>
      </p:sp>
      <p:sp>
        <p:nvSpPr>
          <p:cNvPr id="691" name="Shape 691"/>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12.12 Identify factors involved in interpersonal attraction.</a:t>
            </a:r>
          </a:p>
        </p:txBody>
      </p:sp>
      <p:sp>
        <p:nvSpPr>
          <p:cNvPr id="692" name="Shape 69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Interpersonal attraction: liking or having the desire for a relationship with another person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Physical attractiveness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Proximity: physical or geographical nearness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Birds of a feather: people like people who are similar to themselves </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Complementarity is another aspect of this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Reciprocity of liking: tendency of people to like other people who like them in return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xfrm>
            <a:off x="457200" y="215370"/>
            <a:ext cx="8229600" cy="1031040"/>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Love Is a Triangle: Robert Sternberg’s Triangular Theory of Love </a:t>
            </a:r>
            <a:r>
              <a:rPr lang="en-US" sz="2000" b="1" i="0" u="none" strike="noStrike" cap="none">
                <a:solidFill>
                  <a:srgbClr val="007FA3"/>
                </a:solidFill>
                <a:latin typeface="Arial"/>
                <a:ea typeface="Arial"/>
                <a:cs typeface="Arial"/>
                <a:sym typeface="Arial"/>
              </a:rPr>
              <a:t>1 of 2</a:t>
            </a:r>
          </a:p>
        </p:txBody>
      </p:sp>
      <p:sp>
        <p:nvSpPr>
          <p:cNvPr id="698" name="Shape 698"/>
          <p:cNvSpPr txBox="1">
            <a:spLocks noGrp="1"/>
          </p:cNvSpPr>
          <p:nvPr>
            <p:ph type="body" idx="1"/>
          </p:nvPr>
        </p:nvSpPr>
        <p:spPr>
          <a:xfrm>
            <a:off x="457200" y="1398813"/>
            <a:ext cx="8229600" cy="582385"/>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12.13 Describe the different types of love outlined in Sternberg’s theory.</a:t>
            </a:r>
          </a:p>
        </p:txBody>
      </p:sp>
      <p:sp>
        <p:nvSpPr>
          <p:cNvPr id="699" name="Shape 699"/>
          <p:cNvSpPr txBox="1">
            <a:spLocks noGrp="1"/>
          </p:cNvSpPr>
          <p:nvPr>
            <p:ph type="body" idx="2"/>
          </p:nvPr>
        </p:nvSpPr>
        <p:spPr>
          <a:xfrm>
            <a:off x="457200" y="21336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Love: a strong affection for another person due to kinship, personal ties, sexual attraction, admiration, or common interests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Sternberg’s three components of love:</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Intimacy</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Passion</a:t>
            </a:r>
          </a:p>
          <a:p>
            <a:pPr marL="914400" marR="0" lvl="1" indent="-457200" algn="l" rtl="0">
              <a:spcBef>
                <a:spcPts val="600"/>
              </a:spcBef>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Commitment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Love Is a Triangle: Robert Sternberg’s Triangular Theory of Love </a:t>
            </a:r>
            <a:r>
              <a:rPr lang="en-US" sz="2000" b="1" i="0" u="none" strike="noStrike" cap="none">
                <a:solidFill>
                  <a:srgbClr val="007FA3"/>
                </a:solidFill>
                <a:latin typeface="Arial"/>
                <a:ea typeface="Arial"/>
                <a:cs typeface="Arial"/>
                <a:sym typeface="Arial"/>
              </a:rPr>
              <a:t>2 of 2</a:t>
            </a:r>
          </a:p>
        </p:txBody>
      </p:sp>
      <p:sp>
        <p:nvSpPr>
          <p:cNvPr id="705" name="Shape 70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Romantic love: consists of intimacy and passion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Companionate love: consists of intimacy and commitment</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Consummate love: ideal love, in which all three components are present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Aggression </a:t>
            </a:r>
            <a:r>
              <a:rPr lang="en-US" sz="2000" b="1" i="0" u="none" strike="noStrike" cap="none">
                <a:solidFill>
                  <a:schemeClr val="lt2"/>
                </a:solidFill>
                <a:latin typeface="Arial"/>
                <a:ea typeface="Arial"/>
                <a:cs typeface="Arial"/>
                <a:sym typeface="Arial"/>
              </a:rPr>
              <a:t>1 of 3</a:t>
            </a:r>
          </a:p>
        </p:txBody>
      </p:sp>
      <p:sp>
        <p:nvSpPr>
          <p:cNvPr id="711" name="Shape 711"/>
          <p:cNvSpPr txBox="1">
            <a:spLocks noGrp="1"/>
          </p:cNvSpPr>
          <p:nvPr>
            <p:ph type="body" idx="1"/>
          </p:nvPr>
        </p:nvSpPr>
        <p:spPr>
          <a:xfrm>
            <a:off x="506977" y="856566"/>
            <a:ext cx="8229600" cy="743633"/>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12.14 Explain how aggressive behavior is determined by biology and learning.</a:t>
            </a:r>
          </a:p>
        </p:txBody>
      </p:sp>
      <p:sp>
        <p:nvSpPr>
          <p:cNvPr id="712" name="Shape 71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Aggression: behavior intended to hurt or destroy another person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Frustration–aggression hypothesis: aggression is a reaction to frustration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Konrad Lorenz saw aggression as an instinct for fighting to promote the survival of our species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Shape 71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Aggression </a:t>
            </a:r>
            <a:r>
              <a:rPr lang="en-US" sz="2000" b="1" i="0" u="none" strike="noStrike" cap="none">
                <a:solidFill>
                  <a:schemeClr val="lt2"/>
                </a:solidFill>
                <a:latin typeface="Arial"/>
                <a:ea typeface="Arial"/>
                <a:cs typeface="Arial"/>
                <a:sym typeface="Arial"/>
              </a:rPr>
              <a:t>2 of 3</a:t>
            </a:r>
          </a:p>
        </p:txBody>
      </p:sp>
      <p:sp>
        <p:nvSpPr>
          <p:cNvPr id="718" name="Shape 71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Biological influences on aggression may include genetics, the amygdala and limbic system, and testosterone and serotonin levels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Alcohol has impact on aggression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chemeClr val="lt2"/>
              </a:buClr>
              <a:buSzPct val="25000"/>
              <a:buFont typeface="Arial"/>
              <a:buNone/>
            </a:pPr>
            <a:r>
              <a:rPr lang="en-US" sz="3200" b="1" i="0" u="none" strike="noStrike" cap="none">
                <a:solidFill>
                  <a:schemeClr val="lt2"/>
                </a:solidFill>
                <a:latin typeface="Arial"/>
                <a:ea typeface="Arial"/>
                <a:cs typeface="Arial"/>
                <a:sym typeface="Arial"/>
              </a:rPr>
              <a:t>Aggression </a:t>
            </a:r>
            <a:r>
              <a:rPr lang="en-US" sz="2000" b="1" i="0" u="none" strike="noStrike" cap="none">
                <a:solidFill>
                  <a:schemeClr val="lt2"/>
                </a:solidFill>
                <a:latin typeface="Arial"/>
                <a:ea typeface="Arial"/>
                <a:cs typeface="Arial"/>
                <a:sym typeface="Arial"/>
              </a:rPr>
              <a:t>3 of 3</a:t>
            </a:r>
          </a:p>
        </p:txBody>
      </p:sp>
      <p:sp>
        <p:nvSpPr>
          <p:cNvPr id="725" name="Shape 72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role: the pattern of behavior that is expected of a person who is in a particular social position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Violent TV, movies, and video games also related to aggression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Prosocial Behavior </a:t>
            </a:r>
            <a:r>
              <a:rPr lang="en-US" sz="2000" b="1" i="0" u="none" strike="noStrike" cap="none">
                <a:solidFill>
                  <a:srgbClr val="007FA3"/>
                </a:solidFill>
                <a:latin typeface="Arial"/>
                <a:ea typeface="Arial"/>
                <a:cs typeface="Arial"/>
                <a:sym typeface="Arial"/>
              </a:rPr>
              <a:t>1 of 4</a:t>
            </a:r>
          </a:p>
        </p:txBody>
      </p:sp>
      <p:sp>
        <p:nvSpPr>
          <p:cNvPr id="731" name="Shape 731"/>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12.15 Identify the factors influencing why people help others.</a:t>
            </a:r>
          </a:p>
        </p:txBody>
      </p:sp>
      <p:sp>
        <p:nvSpPr>
          <p:cNvPr id="732" name="Shape 73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Prosocial behavior: socially desirable behavior that benefits others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Altruism: prosocial behavior that is done with no expectation of reward and may involve the risk of harm to oneself</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Temporoparietal junction (TPJ) is larger in individuals who make altruistic choices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Prosocial Behavior </a:t>
            </a:r>
            <a:r>
              <a:rPr lang="en-US" sz="2000" b="1" i="0" u="none" strike="noStrike" cap="none">
                <a:solidFill>
                  <a:srgbClr val="007FA3"/>
                </a:solidFill>
                <a:latin typeface="Arial"/>
                <a:ea typeface="Arial"/>
                <a:cs typeface="Arial"/>
                <a:sym typeface="Arial"/>
              </a:rPr>
              <a:t>2 of 4</a:t>
            </a:r>
          </a:p>
        </p:txBody>
      </p:sp>
      <p:sp>
        <p:nvSpPr>
          <p:cNvPr id="738" name="Shape 73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Bystander effect: the effect that the presence of other people has on the decision to help or not help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Help becomes less likely as the number of bystanders increases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Case of Kitty Genovese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12.5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Elements Involved in Bystander Response</a:t>
            </a:r>
          </a:p>
        </p:txBody>
      </p:sp>
      <p:sp>
        <p:nvSpPr>
          <p:cNvPr id="745" name="Shape 745"/>
          <p:cNvSpPr txBox="1">
            <a:spLocks noGrp="1"/>
          </p:cNvSpPr>
          <p:nvPr>
            <p:ph type="body" idx="1"/>
          </p:nvPr>
        </p:nvSpPr>
        <p:spPr>
          <a:xfrm>
            <a:off x="457200" y="1447800"/>
            <a:ext cx="2514599" cy="472440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 a classic experiment, participants were filling out surveys as the room began to fill with smoke. As you can see in the accompanying graph, the time taken to report smoke and the percentage of people reporting smoke both depended on how many people were in the room at the time the smoke was observed. If a person was alone, he or she was far more likely to report the smoke and report it more quickly than when there were three people. </a:t>
            </a:r>
            <a:r>
              <a:rPr lang="en-US" sz="1600" b="0" i="1" u="none" strike="noStrike" cap="none">
                <a:solidFill>
                  <a:schemeClr val="dk1"/>
                </a:solidFill>
                <a:latin typeface="Arial"/>
                <a:ea typeface="Arial"/>
                <a:cs typeface="Arial"/>
                <a:sym typeface="Arial"/>
              </a:rPr>
              <a:t>Source</a:t>
            </a:r>
            <a:r>
              <a:rPr lang="en-US" sz="1600" b="0" i="0" u="none" strike="noStrike" cap="none">
                <a:solidFill>
                  <a:schemeClr val="dk1"/>
                </a:solidFill>
                <a:latin typeface="Arial"/>
                <a:ea typeface="Arial"/>
                <a:cs typeface="Arial"/>
                <a:sym typeface="Arial"/>
              </a:rPr>
              <a:t>: Latané &amp; Darle (1969).</a:t>
            </a:r>
          </a:p>
        </p:txBody>
      </p:sp>
      <p:pic>
        <p:nvPicPr>
          <p:cNvPr id="746" name="Shape 746" descr="The following table provides approximate data from the graph:  Time To Report Smoke (minutes) Alone and Groups of 3 1 38% ;14% 2 55%; 14% 3 64% ;14% 4 75%; 14% 5 75%; 25% 6 75%; 37% "/>
          <p:cNvPicPr preferRelativeResize="0"/>
          <p:nvPr/>
        </p:nvPicPr>
        <p:blipFill rotWithShape="1">
          <a:blip r:embed="rId3">
            <a:alphaModFix/>
          </a:blip>
          <a:srcRect l="6061" t="2847" r="4544" b="2686"/>
          <a:stretch/>
        </p:blipFill>
        <p:spPr>
          <a:xfrm>
            <a:off x="3080203" y="1457011"/>
            <a:ext cx="5923588" cy="50199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Conformity </a:t>
            </a:r>
            <a:r>
              <a:rPr lang="en-US" sz="2000" b="1" i="0" u="none" strike="noStrike" cap="none">
                <a:solidFill>
                  <a:srgbClr val="007FA3"/>
                </a:solidFill>
                <a:latin typeface="Arial"/>
                <a:ea typeface="Arial"/>
                <a:cs typeface="Arial"/>
                <a:sym typeface="Arial"/>
              </a:rPr>
              <a:t>1 of 2</a:t>
            </a:r>
          </a:p>
        </p:txBody>
      </p:sp>
      <p:sp>
        <p:nvSpPr>
          <p:cNvPr id="449" name="Shape 449"/>
          <p:cNvSpPr txBox="1">
            <a:spLocks noGrp="1"/>
          </p:cNvSpPr>
          <p:nvPr>
            <p:ph type="body" idx="1"/>
          </p:nvPr>
        </p:nvSpPr>
        <p:spPr>
          <a:xfrm>
            <a:off x="506977" y="856566"/>
            <a:ext cx="8229600" cy="59123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12.1 </a:t>
            </a:r>
            <a:r>
              <a:rPr lang="en-US" sz="1800" b="0" i="0" u="none" strike="noStrike" cap="none">
                <a:solidFill>
                  <a:srgbClr val="007FA3"/>
                </a:solidFill>
                <a:latin typeface="Arial"/>
                <a:ea typeface="Arial"/>
                <a:cs typeface="Arial"/>
                <a:sym typeface="Arial"/>
              </a:rPr>
              <a:t>Identify factors that influence people or groups to conform to the actions of others.</a:t>
            </a:r>
          </a:p>
        </p:txBody>
      </p:sp>
      <p:sp>
        <p:nvSpPr>
          <p:cNvPr id="450" name="Shape 45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psychology: the scientific study of how a person’s behavior, thoughts, and feelings influence and are influenced by social groups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Includes the social world in which we exist, as we are surrounded by others to whom we are connected and by whom we are influenced in so many ways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Prosocial Behavior </a:t>
            </a:r>
            <a:r>
              <a:rPr lang="en-US" sz="2000" b="1" i="0" u="none" strike="noStrike" cap="none">
                <a:solidFill>
                  <a:srgbClr val="007FA3"/>
                </a:solidFill>
                <a:latin typeface="Arial"/>
                <a:ea typeface="Arial"/>
                <a:cs typeface="Arial"/>
                <a:sym typeface="Arial"/>
              </a:rPr>
              <a:t>3 of 4</a:t>
            </a:r>
          </a:p>
        </p:txBody>
      </p:sp>
      <p:sp>
        <p:nvSpPr>
          <p:cNvPr id="753" name="Shape 75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Diffusion of responsibility: a person fails to take responsibility for action or for inaction because of the presence of other people who are seen to share the responsibility</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Researchers Latané and Darley found that people who were alone were </a:t>
            </a:r>
            <a:r>
              <a:rPr lang="en-US" sz="2800" b="1" i="0" u="none" strike="noStrike" cap="none">
                <a:solidFill>
                  <a:schemeClr val="dk1"/>
                </a:solidFill>
                <a:latin typeface="Arial"/>
                <a:ea typeface="Arial"/>
                <a:cs typeface="Arial"/>
                <a:sym typeface="Arial"/>
              </a:rPr>
              <a:t>more</a:t>
            </a:r>
            <a:r>
              <a:rPr lang="en-US" sz="2800" b="0" i="0" u="none" strike="noStrike" cap="none">
                <a:solidFill>
                  <a:schemeClr val="dk1"/>
                </a:solidFill>
                <a:latin typeface="Arial"/>
                <a:ea typeface="Arial"/>
                <a:cs typeface="Arial"/>
                <a:sym typeface="Arial"/>
              </a:rPr>
              <a:t> likely to help in an emergency than people who were with others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One bystander cannot diffuse responsibility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Prosocial Behavior </a:t>
            </a:r>
            <a:r>
              <a:rPr lang="en-US" sz="2000" b="1" i="0" u="none" strike="noStrike" cap="none">
                <a:solidFill>
                  <a:srgbClr val="007FA3"/>
                </a:solidFill>
                <a:latin typeface="Arial"/>
                <a:ea typeface="Arial"/>
                <a:cs typeface="Arial"/>
                <a:sym typeface="Arial"/>
              </a:rPr>
              <a:t>4 of 4</a:t>
            </a:r>
          </a:p>
        </p:txBody>
      </p:sp>
      <p:sp>
        <p:nvSpPr>
          <p:cNvPr id="759" name="Shape 75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Five steps in making a decision to help</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Noticing</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Defining an emergency</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Taking responsibility</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Planning a course of action</a:t>
            </a:r>
          </a:p>
          <a:p>
            <a:pPr marL="914400" marR="0" lvl="1" indent="-457200" algn="l" rtl="0">
              <a:spcBef>
                <a:spcPts val="600"/>
              </a:spcBef>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Taking action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12.3 Help or Don’t Help: Five Decision Points</a:t>
            </a:r>
          </a:p>
        </p:txBody>
      </p:sp>
      <p:graphicFrame>
        <p:nvGraphicFramePr>
          <p:cNvPr id="766" name="Shape 766"/>
          <p:cNvGraphicFramePr/>
          <p:nvPr/>
        </p:nvGraphicFramePr>
        <p:xfrm>
          <a:off x="457200" y="1600200"/>
          <a:ext cx="3000000" cy="3000000"/>
        </p:xfrm>
        <a:graphic>
          <a:graphicData uri="http://schemas.openxmlformats.org/drawingml/2006/table">
            <a:tbl>
              <a:tblPr firstRow="1" bandRow="1">
                <a:noFill/>
                <a:tableStyleId>{45790D47-7FED-441B-89C3-78BB675C504C}</a:tableStyleId>
              </a:tblPr>
              <a:tblGrid>
                <a:gridCol w="18288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533400">
                <a:tc>
                  <a:txBody>
                    <a:bodyPr/>
                    <a:lstStyle/>
                    <a:p>
                      <a:pPr marL="0" marR="0" lvl="0" indent="0" algn="l" rtl="0">
                        <a:spcBef>
                          <a:spcPts val="0"/>
                        </a:spcBef>
                        <a:buSzPct val="25000"/>
                        <a:buNone/>
                      </a:pPr>
                      <a:r>
                        <a:rPr lang="en-US" sz="1600"/>
                        <a:t>Decision Point</a:t>
                      </a:r>
                    </a:p>
                  </a:txBody>
                  <a:tcPr marL="91450" marR="91450" marT="45725" marB="45725"/>
                </a:tc>
                <a:tc>
                  <a:txBody>
                    <a:bodyPr/>
                    <a:lstStyle/>
                    <a:p>
                      <a:pPr marL="0" marR="0" lvl="0" indent="0" algn="l" rtl="0">
                        <a:spcBef>
                          <a:spcPts val="0"/>
                        </a:spcBef>
                        <a:buSzPct val="25000"/>
                        <a:buNone/>
                      </a:pPr>
                      <a:r>
                        <a:rPr lang="en-US" sz="1600"/>
                        <a:t>Description</a:t>
                      </a:r>
                    </a:p>
                  </a:txBody>
                  <a:tcPr marL="91450" marR="91450" marT="45725" marB="45725"/>
                </a:tc>
                <a:tc>
                  <a:txBody>
                    <a:bodyPr/>
                    <a:lstStyle/>
                    <a:p>
                      <a:pPr marL="0" marR="0" lvl="0" indent="0" algn="l" rtl="0">
                        <a:spcBef>
                          <a:spcPts val="0"/>
                        </a:spcBef>
                        <a:buSzPct val="25000"/>
                        <a:buNone/>
                      </a:pPr>
                      <a:r>
                        <a:rPr lang="en-US" sz="1600"/>
                        <a:t>Factors Influencing Decision</a:t>
                      </a:r>
                    </a:p>
                  </a:txBody>
                  <a:tcPr marL="91450" marR="91450" marT="45725" marB="45725"/>
                </a:tc>
                <a:extLst>
                  <a:ext uri="{0D108BD9-81ED-4DB2-BD59-A6C34878D82A}">
                    <a16:rowId xmlns:a16="http://schemas.microsoft.com/office/drawing/2014/main" val="10000"/>
                  </a:ext>
                </a:extLst>
              </a:tr>
              <a:tr h="485700">
                <a:tc>
                  <a:txBody>
                    <a:bodyPr/>
                    <a:lstStyle/>
                    <a:p>
                      <a:pPr marL="0" marR="0" lvl="0" indent="0" algn="l" rtl="0">
                        <a:spcBef>
                          <a:spcPts val="0"/>
                        </a:spcBef>
                        <a:buSzPct val="25000"/>
                        <a:buNone/>
                      </a:pPr>
                      <a:r>
                        <a:rPr lang="en-US" sz="1600"/>
                        <a:t>Noticing</a:t>
                      </a:r>
                    </a:p>
                  </a:txBody>
                  <a:tcPr marL="91450" marR="91450" marT="45725" marB="45725"/>
                </a:tc>
                <a:tc>
                  <a:txBody>
                    <a:bodyPr/>
                    <a:lstStyle/>
                    <a:p>
                      <a:pPr marL="0" marR="0" lvl="0" indent="0" algn="l" rtl="0">
                        <a:spcBef>
                          <a:spcPts val="0"/>
                        </a:spcBef>
                        <a:buSzPct val="25000"/>
                        <a:buNone/>
                      </a:pPr>
                      <a:r>
                        <a:rPr lang="en-US" sz="1600"/>
                        <a:t>Realizing that there is a situation that might be an emergency</a:t>
                      </a:r>
                    </a:p>
                  </a:txBody>
                  <a:tcPr marL="91450" marR="91450" marT="45725" marB="45725"/>
                </a:tc>
                <a:tc>
                  <a:txBody>
                    <a:bodyPr/>
                    <a:lstStyle/>
                    <a:p>
                      <a:pPr marL="0" marR="0" lvl="0" indent="0" algn="l" rtl="0">
                        <a:spcBef>
                          <a:spcPts val="0"/>
                        </a:spcBef>
                        <a:buSzPct val="25000"/>
                        <a:buNone/>
                      </a:pPr>
                      <a:r>
                        <a:rPr lang="en-US" sz="1600"/>
                        <a:t>Hearing a loud crash or a cry for help.</a:t>
                      </a:r>
                    </a:p>
                  </a:txBody>
                  <a:tcPr marL="91450" marR="91450" marT="45725" marB="45725"/>
                </a:tc>
                <a:extLst>
                  <a:ext uri="{0D108BD9-81ED-4DB2-BD59-A6C34878D82A}">
                    <a16:rowId xmlns:a16="http://schemas.microsoft.com/office/drawing/2014/main" val="10001"/>
                  </a:ext>
                </a:extLst>
              </a:tr>
              <a:tr h="485700">
                <a:tc>
                  <a:txBody>
                    <a:bodyPr/>
                    <a:lstStyle/>
                    <a:p>
                      <a:pPr marL="0" marR="0" lvl="0" indent="0" algn="l" rtl="0">
                        <a:spcBef>
                          <a:spcPts val="0"/>
                        </a:spcBef>
                        <a:buSzPct val="25000"/>
                        <a:buNone/>
                      </a:pPr>
                      <a:r>
                        <a:rPr lang="en-US" sz="1600"/>
                        <a:t>Defining an Emergency</a:t>
                      </a:r>
                    </a:p>
                  </a:txBody>
                  <a:tcPr marL="91450" marR="91450" marT="45725" marB="45725"/>
                </a:tc>
                <a:tc>
                  <a:txBody>
                    <a:bodyPr/>
                    <a:lstStyle/>
                    <a:p>
                      <a:pPr marL="0" marR="0" lvl="0" indent="0" algn="l" rtl="0">
                        <a:spcBef>
                          <a:spcPts val="0"/>
                        </a:spcBef>
                        <a:buSzPct val="25000"/>
                        <a:buNone/>
                      </a:pPr>
                      <a:r>
                        <a:rPr lang="en-US" sz="1600"/>
                        <a:t>Interpreting the cues as signaling an emergency</a:t>
                      </a:r>
                    </a:p>
                  </a:txBody>
                  <a:tcPr marL="91450" marR="91450" marT="45725" marB="45725"/>
                </a:tc>
                <a:tc>
                  <a:txBody>
                    <a:bodyPr/>
                    <a:lstStyle/>
                    <a:p>
                      <a:pPr marL="0" marR="0" lvl="0" indent="0" algn="l" rtl="0">
                        <a:spcBef>
                          <a:spcPts val="0"/>
                        </a:spcBef>
                        <a:buSzPct val="25000"/>
                        <a:buNone/>
                      </a:pPr>
                      <a:r>
                        <a:rPr lang="en-US" sz="1600"/>
                        <a:t>Loud crash if associated with a car accident, people are obviously hurt.</a:t>
                      </a:r>
                    </a:p>
                  </a:txBody>
                  <a:tcPr marL="91450" marR="91450" marT="45725" marB="45725"/>
                </a:tc>
                <a:extLst>
                  <a:ext uri="{0D108BD9-81ED-4DB2-BD59-A6C34878D82A}">
                    <a16:rowId xmlns:a16="http://schemas.microsoft.com/office/drawing/2014/main" val="10002"/>
                  </a:ext>
                </a:extLst>
              </a:tr>
              <a:tr h="485700">
                <a:tc>
                  <a:txBody>
                    <a:bodyPr/>
                    <a:lstStyle/>
                    <a:p>
                      <a:pPr marL="0" marR="0" lvl="0" indent="0" algn="l" rtl="0">
                        <a:spcBef>
                          <a:spcPts val="0"/>
                        </a:spcBef>
                        <a:buSzPct val="25000"/>
                        <a:buNone/>
                      </a:pPr>
                      <a:r>
                        <a:rPr lang="en-US" sz="1600"/>
                        <a:t>Taking Responsibility</a:t>
                      </a:r>
                    </a:p>
                  </a:txBody>
                  <a:tcPr marL="91450" marR="91450" marT="45725" marB="45725"/>
                </a:tc>
                <a:tc>
                  <a:txBody>
                    <a:bodyPr/>
                    <a:lstStyle/>
                    <a:p>
                      <a:pPr marL="0" marR="0" lvl="0" indent="0" algn="l" rtl="0">
                        <a:spcBef>
                          <a:spcPts val="0"/>
                        </a:spcBef>
                        <a:buSzPct val="25000"/>
                        <a:buNone/>
                      </a:pPr>
                      <a:r>
                        <a:rPr lang="en-US" sz="1600"/>
                        <a:t>Personally assuming the responsibility to act</a:t>
                      </a:r>
                    </a:p>
                  </a:txBody>
                  <a:tcPr marL="91450" marR="91450" marT="45725" marB="45725"/>
                </a:tc>
                <a:tc>
                  <a:txBody>
                    <a:bodyPr/>
                    <a:lstStyle/>
                    <a:p>
                      <a:pPr marL="0" marR="0" lvl="0" indent="0" algn="l" rtl="0">
                        <a:spcBef>
                          <a:spcPts val="0"/>
                        </a:spcBef>
                        <a:buSzPct val="25000"/>
                        <a:buNone/>
                      </a:pPr>
                      <a:r>
                        <a:rPr lang="en-US" sz="1600"/>
                        <a:t>A single bystander is much more likely to act than when others are present (Latané &amp; Darley. 1969.)</a:t>
                      </a:r>
                    </a:p>
                  </a:txBody>
                  <a:tcPr marL="91450" marR="91450" marT="45725" marB="45725"/>
                </a:tc>
                <a:extLst>
                  <a:ext uri="{0D108BD9-81ED-4DB2-BD59-A6C34878D82A}">
                    <a16:rowId xmlns:a16="http://schemas.microsoft.com/office/drawing/2014/main" val="10003"/>
                  </a:ext>
                </a:extLst>
              </a:tr>
              <a:tr h="838350">
                <a:tc>
                  <a:txBody>
                    <a:bodyPr/>
                    <a:lstStyle/>
                    <a:p>
                      <a:pPr marL="0" marR="0" lvl="0" indent="0" algn="l" rtl="0">
                        <a:spcBef>
                          <a:spcPts val="0"/>
                        </a:spcBef>
                        <a:buSzPct val="25000"/>
                        <a:buNone/>
                      </a:pPr>
                      <a:r>
                        <a:rPr lang="en-US" sz="1600"/>
                        <a:t>Planning a Course of Action</a:t>
                      </a:r>
                    </a:p>
                  </a:txBody>
                  <a:tcPr marL="91450" marR="91450" marT="45725" marB="45725"/>
                </a:tc>
                <a:tc>
                  <a:txBody>
                    <a:bodyPr/>
                    <a:lstStyle/>
                    <a:p>
                      <a:pPr marL="0" marR="0" lvl="0" indent="0" algn="l" rtl="0">
                        <a:spcBef>
                          <a:spcPts val="0"/>
                        </a:spcBef>
                        <a:buSzPct val="25000"/>
                        <a:buNone/>
                      </a:pPr>
                      <a:r>
                        <a:rPr lang="en-US" sz="1600"/>
                        <a:t>Deciding how to help and what skills might be needed</a:t>
                      </a:r>
                    </a:p>
                  </a:txBody>
                  <a:tcPr marL="91450" marR="91450" marT="45725" marB="45725"/>
                </a:tc>
                <a:tc>
                  <a:txBody>
                    <a:bodyPr/>
                    <a:lstStyle/>
                    <a:p>
                      <a:pPr marL="0" marR="0" lvl="0" indent="0" algn="l" rtl="0">
                        <a:spcBef>
                          <a:spcPts val="0"/>
                        </a:spcBef>
                        <a:buSzPct val="25000"/>
                        <a:buNone/>
                      </a:pPr>
                      <a:r>
                        <a:rPr lang="en-US" sz="1600"/>
                        <a:t>People who feel they have the necessary skills to help are more likely to help.</a:t>
                      </a:r>
                    </a:p>
                  </a:txBody>
                  <a:tcPr marL="91450" marR="91450" marT="45725" marB="45725"/>
                </a:tc>
                <a:extLst>
                  <a:ext uri="{0D108BD9-81ED-4DB2-BD59-A6C34878D82A}">
                    <a16:rowId xmlns:a16="http://schemas.microsoft.com/office/drawing/2014/main" val="10004"/>
                  </a:ext>
                </a:extLst>
              </a:tr>
              <a:tr h="485700">
                <a:tc>
                  <a:txBody>
                    <a:bodyPr/>
                    <a:lstStyle/>
                    <a:p>
                      <a:pPr marL="0" marR="0" lvl="0" indent="0" algn="l" rtl="0">
                        <a:spcBef>
                          <a:spcPts val="0"/>
                        </a:spcBef>
                        <a:buSzPct val="25000"/>
                        <a:buNone/>
                      </a:pPr>
                      <a:r>
                        <a:rPr lang="en-US" sz="1600"/>
                        <a:t>Taking Action</a:t>
                      </a:r>
                    </a:p>
                  </a:txBody>
                  <a:tcPr marL="91450" marR="91450" marT="45725" marB="45725"/>
                </a:tc>
                <a:tc>
                  <a:txBody>
                    <a:bodyPr/>
                    <a:lstStyle/>
                    <a:p>
                      <a:pPr marL="0" marR="0" lvl="0" indent="0" algn="l" rtl="0">
                        <a:spcBef>
                          <a:spcPts val="0"/>
                        </a:spcBef>
                        <a:buSzPct val="25000"/>
                        <a:buNone/>
                      </a:pPr>
                      <a:r>
                        <a:rPr lang="en-US" sz="1600"/>
                        <a:t>Actually helping</a:t>
                      </a:r>
                    </a:p>
                  </a:txBody>
                  <a:tcPr marL="91450" marR="91450" marT="45725" marB="45725"/>
                </a:tc>
                <a:tc>
                  <a:txBody>
                    <a:bodyPr/>
                    <a:lstStyle/>
                    <a:p>
                      <a:pPr marL="0" marR="0" lvl="0" indent="0" algn="l" rtl="0">
                        <a:spcBef>
                          <a:spcPts val="0"/>
                        </a:spcBef>
                        <a:buSzPct val="25000"/>
                        <a:buNone/>
                      </a:pPr>
                      <a:r>
                        <a:rPr lang="en-US" sz="1600"/>
                        <a:t>Cost of helping (e.g. danger to self) must not outweigh the rewards of helping.</a:t>
                      </a: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Peaking Inside the Social Brain</a:t>
            </a:r>
          </a:p>
        </p:txBody>
      </p:sp>
      <p:sp>
        <p:nvSpPr>
          <p:cNvPr id="772" name="Shape 772"/>
          <p:cNvSpPr txBox="1">
            <a:spLocks noGrp="1"/>
          </p:cNvSpPr>
          <p:nvPr>
            <p:ph type="body" idx="1"/>
          </p:nvPr>
        </p:nvSpPr>
        <p:spPr>
          <a:xfrm>
            <a:off x="506977" y="856566"/>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12.16 Define social neuroscience.</a:t>
            </a:r>
          </a:p>
        </p:txBody>
      </p:sp>
      <p:sp>
        <p:nvSpPr>
          <p:cNvPr id="773" name="Shape 77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neuroscience: the study of how biological processes influence social behavior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Studies use fMRI and other imaging techniques to discover areas of the brain involved in social actions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TJP involved in prosocial behavior and competitive behavior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Conformity </a:t>
            </a:r>
            <a:r>
              <a:rPr lang="en-US" sz="2000" b="1" i="0" u="none" strike="noStrike" cap="none">
                <a:solidFill>
                  <a:srgbClr val="007FA3"/>
                </a:solidFill>
                <a:latin typeface="Arial"/>
                <a:ea typeface="Arial"/>
                <a:cs typeface="Arial"/>
                <a:sym typeface="Arial"/>
              </a:rPr>
              <a:t>2 of 2</a:t>
            </a:r>
          </a:p>
        </p:txBody>
      </p:sp>
      <p:sp>
        <p:nvSpPr>
          <p:cNvPr id="456" name="Shape 45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influence: the process through which the real or implied presence of others can directly or indirectly influence the thoughts, feelings, and behavior of an individual</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Conformity: changing one’s own behavior to match that of other people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12.1  Stimuli Used in Asch’s Study</a:t>
            </a:r>
          </a:p>
        </p:txBody>
      </p:sp>
      <p:sp>
        <p:nvSpPr>
          <p:cNvPr id="463" name="Shape 463"/>
          <p:cNvSpPr txBox="1">
            <a:spLocks noGrp="1"/>
          </p:cNvSpPr>
          <p:nvPr>
            <p:ph type="body" idx="1"/>
          </p:nvPr>
        </p:nvSpPr>
        <p:spPr>
          <a:xfrm>
            <a:off x="476864" y="1524000"/>
            <a:ext cx="2362200" cy="4227615"/>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Participants in Asch’s famous study on conformity were first shown the standard line. They were then shown the three comparison lines and asked to determine to which of the three was the standard line most similar. Which line would you pick? What if you were one of several people, and everyone who answered ahead of you chose line 3? How would that affect your answer? </a:t>
            </a:r>
            <a:r>
              <a:rPr lang="en-US" sz="1600" b="0" i="1" u="none" strike="noStrike" cap="none">
                <a:solidFill>
                  <a:schemeClr val="dk1"/>
                </a:solidFill>
                <a:latin typeface="Arial"/>
                <a:ea typeface="Arial"/>
                <a:cs typeface="Arial"/>
                <a:sym typeface="Arial"/>
              </a:rPr>
              <a:t>Source: </a:t>
            </a:r>
            <a:r>
              <a:rPr lang="en-US" sz="1600" b="0" i="0" u="none" strike="noStrike" cap="none">
                <a:solidFill>
                  <a:schemeClr val="dk1"/>
                </a:solidFill>
                <a:latin typeface="Arial"/>
                <a:ea typeface="Arial"/>
                <a:cs typeface="Arial"/>
                <a:sym typeface="Arial"/>
              </a:rPr>
              <a:t>Adapted from Asch (1956).</a:t>
            </a:r>
          </a:p>
        </p:txBody>
      </p:sp>
      <p:pic>
        <p:nvPicPr>
          <p:cNvPr id="464" name="Shape 464" descr="A two-part image, with the first part showing the standard line as a vertical red bar with no measure of scale, and the second part showing three vertical red bars of differing heights labeled 1, 2, and 3: bar 1 is the shortest, bar 2 is the tallest, and bar 3 is a little bit taller than bar 1."/>
          <p:cNvPicPr preferRelativeResize="0"/>
          <p:nvPr/>
        </p:nvPicPr>
        <p:blipFill rotWithShape="1">
          <a:blip r:embed="rId3">
            <a:alphaModFix/>
          </a:blip>
          <a:srcRect/>
          <a:stretch/>
        </p:blipFill>
        <p:spPr>
          <a:xfrm>
            <a:off x="3087750" y="1504208"/>
            <a:ext cx="6019377" cy="48248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Group Behavior </a:t>
            </a:r>
            <a:r>
              <a:rPr lang="en-US" sz="2000" b="1" i="0" u="none" strike="noStrike" cap="none">
                <a:solidFill>
                  <a:srgbClr val="007FA3"/>
                </a:solidFill>
                <a:latin typeface="Arial"/>
                <a:ea typeface="Arial"/>
                <a:cs typeface="Arial"/>
                <a:sym typeface="Arial"/>
              </a:rPr>
              <a:t>1 of 4 </a:t>
            </a:r>
          </a:p>
        </p:txBody>
      </p:sp>
      <p:sp>
        <p:nvSpPr>
          <p:cNvPr id="470" name="Shape 470"/>
          <p:cNvSpPr txBox="1">
            <a:spLocks noGrp="1"/>
          </p:cNvSpPr>
          <p:nvPr>
            <p:ph type="body" idx="1"/>
          </p:nvPr>
        </p:nvSpPr>
        <p:spPr>
          <a:xfrm>
            <a:off x="506977" y="856566"/>
            <a:ext cx="8229600" cy="743633"/>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12.2 Explain how our behavior is impacted by the presence of others.</a:t>
            </a:r>
          </a:p>
        </p:txBody>
      </p:sp>
      <p:sp>
        <p:nvSpPr>
          <p:cNvPr id="471" name="Shape 47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Groupthink: occurs when people place more importance on maintaining group cohesiveness than on assessing the facts of the problem with which the group is concerned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457200" y="215371"/>
            <a:ext cx="8229600" cy="622828"/>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12.1 Characteristics of Groupthink</a:t>
            </a:r>
          </a:p>
        </p:txBody>
      </p:sp>
      <p:graphicFrame>
        <p:nvGraphicFramePr>
          <p:cNvPr id="478" name="Shape 478"/>
          <p:cNvGraphicFramePr/>
          <p:nvPr/>
        </p:nvGraphicFramePr>
        <p:xfrm>
          <a:off x="304800" y="1295400"/>
          <a:ext cx="3000000" cy="3000000"/>
        </p:xfrm>
        <a:graphic>
          <a:graphicData uri="http://schemas.openxmlformats.org/drawingml/2006/table">
            <a:tbl>
              <a:tblPr firstRow="1" bandRow="1">
                <a:noFill/>
                <a:tableStyleId>{45790D47-7FED-441B-89C3-78BB675C504C}</a:tableStyleId>
              </a:tblPr>
              <a:tblGrid>
                <a:gridCol w="2291650">
                  <a:extLst>
                    <a:ext uri="{9D8B030D-6E8A-4147-A177-3AD203B41FA5}">
                      <a16:colId xmlns:a16="http://schemas.microsoft.com/office/drawing/2014/main" val="20000"/>
                    </a:ext>
                  </a:extLst>
                </a:gridCol>
                <a:gridCol w="6242750">
                  <a:extLst>
                    <a:ext uri="{9D8B030D-6E8A-4147-A177-3AD203B41FA5}">
                      <a16:colId xmlns:a16="http://schemas.microsoft.com/office/drawing/2014/main" val="20001"/>
                    </a:ext>
                  </a:extLst>
                </a:gridCol>
              </a:tblGrid>
              <a:tr h="324525">
                <a:tc>
                  <a:txBody>
                    <a:bodyPr/>
                    <a:lstStyle/>
                    <a:p>
                      <a:pPr marL="0" marR="0" lvl="0" indent="0" algn="l" rtl="0">
                        <a:spcBef>
                          <a:spcPts val="0"/>
                        </a:spcBef>
                        <a:buSzPct val="25000"/>
                        <a:buNone/>
                      </a:pPr>
                      <a:r>
                        <a:rPr lang="en-US" sz="1600" u="none" strike="noStrike" cap="none"/>
                        <a:t>Characteristic</a:t>
                      </a:r>
                    </a:p>
                  </a:txBody>
                  <a:tcPr marL="91450" marR="91450" marT="45725" marB="45725"/>
                </a:tc>
                <a:tc>
                  <a:txBody>
                    <a:bodyPr/>
                    <a:lstStyle/>
                    <a:p>
                      <a:pPr marL="0" marR="0" lvl="0" indent="0" algn="l" rtl="0">
                        <a:spcBef>
                          <a:spcPts val="0"/>
                        </a:spcBef>
                        <a:buSzPct val="25000"/>
                        <a:buNone/>
                      </a:pPr>
                      <a:r>
                        <a:rPr lang="en-US" sz="1600"/>
                        <a:t>Description</a:t>
                      </a:r>
                    </a:p>
                  </a:txBody>
                  <a:tcPr marL="91450" marR="91450" marT="45725" marB="45725"/>
                </a:tc>
                <a:extLst>
                  <a:ext uri="{0D108BD9-81ED-4DB2-BD59-A6C34878D82A}">
                    <a16:rowId xmlns:a16="http://schemas.microsoft.com/office/drawing/2014/main" val="10000"/>
                  </a:ext>
                </a:extLst>
              </a:tr>
              <a:tr h="324525">
                <a:tc>
                  <a:txBody>
                    <a:bodyPr/>
                    <a:lstStyle/>
                    <a:p>
                      <a:pPr marL="0" marR="0" lvl="0" indent="0" algn="l" rtl="0">
                        <a:spcBef>
                          <a:spcPts val="0"/>
                        </a:spcBef>
                        <a:buSzPct val="25000"/>
                        <a:buNone/>
                      </a:pPr>
                      <a:r>
                        <a:rPr lang="en-US" sz="1600"/>
                        <a:t>Invulnerability</a:t>
                      </a:r>
                    </a:p>
                  </a:txBody>
                  <a:tcPr marL="91450" marR="91450" marT="45725" marB="45725"/>
                </a:tc>
                <a:tc>
                  <a:txBody>
                    <a:bodyPr/>
                    <a:lstStyle/>
                    <a:p>
                      <a:pPr marL="0" marR="0" lvl="0" indent="0" algn="l" rtl="0">
                        <a:spcBef>
                          <a:spcPts val="0"/>
                        </a:spcBef>
                        <a:buSzPct val="25000"/>
                        <a:buNone/>
                      </a:pPr>
                      <a:r>
                        <a:rPr lang="en-US" sz="1600"/>
                        <a:t>Members feel they cannot fail.</a:t>
                      </a:r>
                    </a:p>
                  </a:txBody>
                  <a:tcPr marL="91450" marR="91450" marT="45725" marB="45725"/>
                </a:tc>
                <a:extLst>
                  <a:ext uri="{0D108BD9-81ED-4DB2-BD59-A6C34878D82A}">
                    <a16:rowId xmlns:a16="http://schemas.microsoft.com/office/drawing/2014/main" val="10001"/>
                  </a:ext>
                </a:extLst>
              </a:tr>
              <a:tr h="560550">
                <a:tc>
                  <a:txBody>
                    <a:bodyPr/>
                    <a:lstStyle/>
                    <a:p>
                      <a:pPr marL="0" marR="0" lvl="0" indent="0" algn="l" rtl="0">
                        <a:spcBef>
                          <a:spcPts val="0"/>
                        </a:spcBef>
                        <a:buSzPct val="25000"/>
                        <a:buNone/>
                      </a:pPr>
                      <a:r>
                        <a:rPr lang="en-US" sz="1600"/>
                        <a:t>Rationalization</a:t>
                      </a:r>
                    </a:p>
                  </a:txBody>
                  <a:tcPr marL="91450" marR="91450" marT="45725" marB="45725"/>
                </a:tc>
                <a:tc>
                  <a:txBody>
                    <a:bodyPr/>
                    <a:lstStyle/>
                    <a:p>
                      <a:pPr marL="0" marR="0" lvl="0" indent="0" algn="l" rtl="0">
                        <a:spcBef>
                          <a:spcPts val="0"/>
                        </a:spcBef>
                        <a:buSzPct val="25000"/>
                        <a:buNone/>
                      </a:pPr>
                      <a:r>
                        <a:rPr lang="en-US" sz="1600"/>
                        <a:t>Members explain away warning signs and help each other rationalize their decision.</a:t>
                      </a:r>
                    </a:p>
                  </a:txBody>
                  <a:tcPr marL="91450" marR="91450" marT="45725" marB="45725"/>
                </a:tc>
                <a:extLst>
                  <a:ext uri="{0D108BD9-81ED-4DB2-BD59-A6C34878D82A}">
                    <a16:rowId xmlns:a16="http://schemas.microsoft.com/office/drawing/2014/main" val="10002"/>
                  </a:ext>
                </a:extLst>
              </a:tr>
              <a:tr h="560550">
                <a:tc>
                  <a:txBody>
                    <a:bodyPr/>
                    <a:lstStyle/>
                    <a:p>
                      <a:pPr marL="0" marR="0" lvl="0" indent="0" algn="l" rtl="0">
                        <a:spcBef>
                          <a:spcPts val="0"/>
                        </a:spcBef>
                        <a:buSzPct val="25000"/>
                        <a:buNone/>
                      </a:pPr>
                      <a:r>
                        <a:rPr lang="en-US" sz="1600"/>
                        <a:t>Lack of Introspection</a:t>
                      </a:r>
                    </a:p>
                  </a:txBody>
                  <a:tcPr marL="91450" marR="91450" marT="45725" marB="45725"/>
                </a:tc>
                <a:tc>
                  <a:txBody>
                    <a:bodyPr/>
                    <a:lstStyle/>
                    <a:p>
                      <a:pPr marL="0" marR="0" lvl="0" indent="0" algn="l" rtl="0">
                        <a:spcBef>
                          <a:spcPts val="0"/>
                        </a:spcBef>
                        <a:buSzPct val="25000"/>
                        <a:buNone/>
                      </a:pPr>
                      <a:r>
                        <a:rPr lang="en-US" sz="1600"/>
                        <a:t>Members do not examine the ethical implications of their decisions because they believe that they cannot make immoral choices.</a:t>
                      </a:r>
                    </a:p>
                  </a:txBody>
                  <a:tcPr marL="91450" marR="91450" marT="45725" marB="45725"/>
                </a:tc>
                <a:extLst>
                  <a:ext uri="{0D108BD9-81ED-4DB2-BD59-A6C34878D82A}">
                    <a16:rowId xmlns:a16="http://schemas.microsoft.com/office/drawing/2014/main" val="10003"/>
                  </a:ext>
                </a:extLst>
              </a:tr>
              <a:tr h="560550">
                <a:tc>
                  <a:txBody>
                    <a:bodyPr/>
                    <a:lstStyle/>
                    <a:p>
                      <a:pPr marL="0" marR="0" lvl="0" indent="0" algn="l" rtl="0">
                        <a:spcBef>
                          <a:spcPts val="0"/>
                        </a:spcBef>
                        <a:buSzPct val="25000"/>
                        <a:buNone/>
                      </a:pPr>
                      <a:r>
                        <a:rPr lang="en-US" sz="1600"/>
                        <a:t>Stereotyping</a:t>
                      </a:r>
                    </a:p>
                  </a:txBody>
                  <a:tcPr marL="91450" marR="91450" marT="45725" marB="45725"/>
                </a:tc>
                <a:tc>
                  <a:txBody>
                    <a:bodyPr/>
                    <a:lstStyle/>
                    <a:p>
                      <a:pPr marL="0" marR="0" lvl="0" indent="0" algn="l" rtl="0">
                        <a:spcBef>
                          <a:spcPts val="0"/>
                        </a:spcBef>
                        <a:buSzPct val="25000"/>
                        <a:buNone/>
                      </a:pPr>
                      <a:r>
                        <a:rPr lang="en-US" sz="1600"/>
                        <a:t>Members stereotype their enemies as weak, stupid, or unreasonable.</a:t>
                      </a:r>
                    </a:p>
                  </a:txBody>
                  <a:tcPr marL="91450" marR="91450" marT="45725" marB="45725"/>
                </a:tc>
                <a:extLst>
                  <a:ext uri="{0D108BD9-81ED-4DB2-BD59-A6C34878D82A}">
                    <a16:rowId xmlns:a16="http://schemas.microsoft.com/office/drawing/2014/main" val="10004"/>
                  </a:ext>
                </a:extLst>
              </a:tr>
              <a:tr h="560550">
                <a:tc>
                  <a:txBody>
                    <a:bodyPr/>
                    <a:lstStyle/>
                    <a:p>
                      <a:pPr marL="0" marR="0" lvl="0" indent="0" algn="l" rtl="0">
                        <a:spcBef>
                          <a:spcPts val="0"/>
                        </a:spcBef>
                        <a:buSzPct val="25000"/>
                        <a:buNone/>
                      </a:pPr>
                      <a:r>
                        <a:rPr lang="en-US" sz="1600"/>
                        <a:t>Pressure</a:t>
                      </a:r>
                    </a:p>
                  </a:txBody>
                  <a:tcPr marL="91450" marR="91450" marT="45725" marB="45725"/>
                </a:tc>
                <a:tc>
                  <a:txBody>
                    <a:bodyPr/>
                    <a:lstStyle/>
                    <a:p>
                      <a:pPr marL="0" marR="0" lvl="0" indent="0" algn="l" rtl="0">
                        <a:spcBef>
                          <a:spcPts val="0"/>
                        </a:spcBef>
                        <a:buSzPct val="25000"/>
                        <a:buNone/>
                      </a:pPr>
                      <a:r>
                        <a:rPr lang="en-US" sz="1600"/>
                        <a:t>Members pressure each other not to question the prevailing opinion.</a:t>
                      </a:r>
                    </a:p>
                  </a:txBody>
                  <a:tcPr marL="91450" marR="91450" marT="45725" marB="45725"/>
                </a:tc>
                <a:extLst>
                  <a:ext uri="{0D108BD9-81ED-4DB2-BD59-A6C34878D82A}">
                    <a16:rowId xmlns:a16="http://schemas.microsoft.com/office/drawing/2014/main" val="10005"/>
                  </a:ext>
                </a:extLst>
              </a:tr>
              <a:tr h="560550">
                <a:tc>
                  <a:txBody>
                    <a:bodyPr/>
                    <a:lstStyle/>
                    <a:p>
                      <a:pPr marL="0" marR="0" lvl="0" indent="0" algn="l" rtl="0">
                        <a:spcBef>
                          <a:spcPts val="0"/>
                        </a:spcBef>
                        <a:buSzPct val="25000"/>
                        <a:buNone/>
                      </a:pPr>
                      <a:r>
                        <a:rPr lang="en-US" sz="1600"/>
                        <a:t>Lack of disagreement</a:t>
                      </a:r>
                    </a:p>
                  </a:txBody>
                  <a:tcPr marL="91450" marR="91450" marT="45725" marB="45725"/>
                </a:tc>
                <a:tc>
                  <a:txBody>
                    <a:bodyPr/>
                    <a:lstStyle/>
                    <a:p>
                      <a:pPr marL="0" marR="0" lvl="0" indent="0" algn="l" rtl="0">
                        <a:spcBef>
                          <a:spcPts val="0"/>
                        </a:spcBef>
                        <a:buSzPct val="25000"/>
                        <a:buNone/>
                      </a:pPr>
                      <a:r>
                        <a:rPr lang="en-US" sz="1600"/>
                        <a:t>Members do not express opinions that differ from the group consensus.</a:t>
                      </a:r>
                    </a:p>
                  </a:txBody>
                  <a:tcPr marL="91450" marR="91450" marT="45725" marB="45725"/>
                </a:tc>
                <a:extLst>
                  <a:ext uri="{0D108BD9-81ED-4DB2-BD59-A6C34878D82A}">
                    <a16:rowId xmlns:a16="http://schemas.microsoft.com/office/drawing/2014/main" val="10006"/>
                  </a:ext>
                </a:extLst>
              </a:tr>
              <a:tr h="324525">
                <a:tc>
                  <a:txBody>
                    <a:bodyPr/>
                    <a:lstStyle/>
                    <a:p>
                      <a:pPr marL="0" marR="0" lvl="0" indent="0" algn="l" rtl="0">
                        <a:spcBef>
                          <a:spcPts val="0"/>
                        </a:spcBef>
                        <a:buSzPct val="25000"/>
                        <a:buNone/>
                      </a:pPr>
                      <a:r>
                        <a:rPr lang="en-US" sz="1600"/>
                        <a:t>Self-deception</a:t>
                      </a:r>
                    </a:p>
                  </a:txBody>
                  <a:tcPr marL="91450" marR="91450" marT="45725" marB="45725"/>
                </a:tc>
                <a:tc>
                  <a:txBody>
                    <a:bodyPr/>
                    <a:lstStyle/>
                    <a:p>
                      <a:pPr marL="0" marR="0" lvl="0" indent="0" algn="l" rtl="0">
                        <a:spcBef>
                          <a:spcPts val="0"/>
                        </a:spcBef>
                        <a:buSzPct val="25000"/>
                        <a:buNone/>
                      </a:pPr>
                      <a:r>
                        <a:rPr lang="en-US" sz="1600"/>
                        <a:t>Members share in the illusion that they all agree with the decision.</a:t>
                      </a:r>
                    </a:p>
                  </a:txBody>
                  <a:tcPr marL="91450" marR="91450" marT="45725" marB="45725"/>
                </a:tc>
                <a:extLst>
                  <a:ext uri="{0D108BD9-81ED-4DB2-BD59-A6C34878D82A}">
                    <a16:rowId xmlns:a16="http://schemas.microsoft.com/office/drawing/2014/main" val="10007"/>
                  </a:ext>
                </a:extLst>
              </a:tr>
              <a:tr h="560550">
                <a:tc>
                  <a:txBody>
                    <a:bodyPr/>
                    <a:lstStyle/>
                    <a:p>
                      <a:pPr marL="0" marR="0" lvl="0" indent="0" algn="l" rtl="0">
                        <a:spcBef>
                          <a:spcPts val="0"/>
                        </a:spcBef>
                        <a:buSzPct val="25000"/>
                        <a:buNone/>
                      </a:pPr>
                      <a:r>
                        <a:rPr lang="en-US" sz="1600"/>
                        <a:t>Insularity</a:t>
                      </a:r>
                    </a:p>
                  </a:txBody>
                  <a:tcPr marL="91450" marR="91450" marT="45725" marB="45725"/>
                </a:tc>
                <a:tc>
                  <a:txBody>
                    <a:bodyPr/>
                    <a:lstStyle/>
                    <a:p>
                      <a:pPr marL="0" marR="0" lvl="0" indent="0" algn="l" rtl="0">
                        <a:spcBef>
                          <a:spcPts val="0"/>
                        </a:spcBef>
                        <a:buSzPct val="25000"/>
                        <a:buNone/>
                      </a:pPr>
                      <a:r>
                        <a:rPr lang="en-US" sz="1600"/>
                        <a:t>Members prevent the group from hearing disruptive but potentially useful information from people who are outside the group.</a:t>
                      </a:r>
                    </a:p>
                  </a:txBody>
                  <a:tcPr marL="91450" marR="91450" marT="45725" marB="45725"/>
                </a:tc>
                <a:extLst>
                  <a:ext uri="{0D108BD9-81ED-4DB2-BD59-A6C34878D82A}">
                    <a16:rowId xmlns:a16="http://schemas.microsoft.com/office/drawing/2014/main" val="10008"/>
                  </a:ext>
                </a:extLst>
              </a:tr>
              <a:tr h="274325">
                <a:tc>
                  <a:txBody>
                    <a:bodyPr/>
                    <a:lstStyle/>
                    <a:p>
                      <a:pPr marL="0" marR="0" lvl="0" indent="0" algn="l" rtl="0">
                        <a:lnSpc>
                          <a:spcPct val="100000"/>
                        </a:lnSpc>
                        <a:spcBef>
                          <a:spcPts val="0"/>
                        </a:spcBef>
                        <a:spcAft>
                          <a:spcPts val="0"/>
                        </a:spcAft>
                        <a:buClr>
                          <a:schemeClr val="dk1"/>
                        </a:buClr>
                        <a:buSzPct val="25000"/>
                        <a:buFont typeface="Arial"/>
                        <a:buNone/>
                      </a:pPr>
                      <a:r>
                        <a:rPr lang="en-US" sz="1200"/>
                        <a:t>Source: Janis (1972, 1982).</a:t>
                      </a:r>
                    </a:p>
                  </a:txBody>
                  <a:tcPr marL="91450" marR="91450" marT="45725" marB="45725"/>
                </a:tc>
                <a:tc>
                  <a:txBody>
                    <a:bodyPr/>
                    <a:lstStyle/>
                    <a:p>
                      <a:pPr marL="0" marR="0" lvl="0" indent="0" algn="l" rtl="0">
                        <a:spcBef>
                          <a:spcPts val="0"/>
                        </a:spcBef>
                        <a:buSzPct val="25000"/>
                        <a:buNone/>
                      </a:pPr>
                      <a:r>
                        <a:rPr lang="en-US" sz="1600">
                          <a:solidFill>
                            <a:srgbClr val="D8D0E6"/>
                          </a:solidFill>
                        </a:rPr>
                        <a:t>Blank cell</a:t>
                      </a:r>
                    </a:p>
                  </a:txBody>
                  <a:tcPr marL="91450" marR="91450" marT="45725" marB="45725"/>
                </a:tc>
                <a:extLst>
                  <a:ext uri="{0D108BD9-81ED-4DB2-BD59-A6C34878D82A}">
                    <a16:rowId xmlns:a16="http://schemas.microsoft.com/office/drawing/2014/main" val="10009"/>
                  </a:ext>
                </a:extLst>
              </a:tr>
            </a:tbl>
          </a:graphicData>
        </a:graphic>
      </p:graphicFrame>
    </p:spTree>
  </p:cSld>
  <p:clrMapOvr>
    <a:masterClrMapping/>
  </p:clrMapOvr>
</p:sld>
</file>

<file path=ppt/theme/theme1.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2995</Words>
  <Application>Microsoft Office PowerPoint</Application>
  <PresentationFormat>On-screen Show (4:3)</PresentationFormat>
  <Paragraphs>291</Paragraphs>
  <Slides>53</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Noto Sans Symbols</vt:lpstr>
      <vt:lpstr>Verdana</vt:lpstr>
      <vt:lpstr>5_508 Lecture</vt:lpstr>
      <vt:lpstr>Psychology</vt:lpstr>
      <vt:lpstr>Psychology</vt:lpstr>
      <vt:lpstr>Learning Objectives 1 of 2</vt:lpstr>
      <vt:lpstr>Learning Objectives 2 of 2</vt:lpstr>
      <vt:lpstr>Conformity 1 of 2</vt:lpstr>
      <vt:lpstr>Conformity 2 of 2</vt:lpstr>
      <vt:lpstr>Figure 12.1  Stimuli Used in Asch’s Study</vt:lpstr>
      <vt:lpstr>Group Behavior 1 of 4 </vt:lpstr>
      <vt:lpstr>Table 12.1 Characteristics of Groupthink</vt:lpstr>
      <vt:lpstr>Group Behavior 2 of 4</vt:lpstr>
      <vt:lpstr>Group Behavior 3 of 4</vt:lpstr>
      <vt:lpstr>Group Behavior 4 of 4</vt:lpstr>
      <vt:lpstr>Compliance 1 of 2</vt:lpstr>
      <vt:lpstr>Compliance 2 of 2</vt:lpstr>
      <vt:lpstr>Obedience</vt:lpstr>
      <vt:lpstr>Figure 12.2  Control Panel in Milgram’s Experiment</vt:lpstr>
      <vt:lpstr>Table 12.2 Sample Script Similar to Those in Milgram’s Classic Experiment</vt:lpstr>
      <vt:lpstr>Social Cognition</vt:lpstr>
      <vt:lpstr>Attitudes 1 of 3</vt:lpstr>
      <vt:lpstr>Figure 12.3  Three Components of an Attitude</vt:lpstr>
      <vt:lpstr>Attitudes 2 of 3</vt:lpstr>
      <vt:lpstr>Attitudes 3 of 3</vt:lpstr>
      <vt:lpstr>Attitude Change: The Art of Persuasion 1 of 2</vt:lpstr>
      <vt:lpstr>Attitude Change: The Art of Persuasion 2 of 2</vt:lpstr>
      <vt:lpstr>Cognitive Dissonance: When Attitudes and Behavior Clash</vt:lpstr>
      <vt:lpstr>Figure 12.4 Cognitive Dissonance: Attitude Toward a Task</vt:lpstr>
      <vt:lpstr>Impression Formation 1 of 3</vt:lpstr>
      <vt:lpstr>Impression Formation 2 of 3</vt:lpstr>
      <vt:lpstr>Impression Formation 3 of 3</vt:lpstr>
      <vt:lpstr>Attribution 1 of 3</vt:lpstr>
      <vt:lpstr>Attribution 2 of 3</vt:lpstr>
      <vt:lpstr>Attribution 3 of 3</vt:lpstr>
      <vt:lpstr>Prejudice and Discrimination 1 of 3</vt:lpstr>
      <vt:lpstr>Prejudice and Discrimination 2 of 3</vt:lpstr>
      <vt:lpstr>Prejudice and Discrimination 3 of 3</vt:lpstr>
      <vt:lpstr>How People Learn and Overcome Prejudice 1 of 5</vt:lpstr>
      <vt:lpstr>How People Learn and Overcome Prejudice 2 of 5</vt:lpstr>
      <vt:lpstr>How People Learn and Overcome Prejudice 3 of 5</vt:lpstr>
      <vt:lpstr>How People Learn and Overcome Prejudice 4 of 5</vt:lpstr>
      <vt:lpstr>How People Learn and Overcome Prejudice 5 of 5</vt:lpstr>
      <vt:lpstr>Interpersonal Attraction</vt:lpstr>
      <vt:lpstr>Love Is a Triangle: Robert Sternberg’s Triangular Theory of Love 1 of 2</vt:lpstr>
      <vt:lpstr>Love Is a Triangle: Robert Sternberg’s Triangular Theory of Love 2 of 2</vt:lpstr>
      <vt:lpstr>Aggression 1 of 3</vt:lpstr>
      <vt:lpstr>Aggression 2 of 3</vt:lpstr>
      <vt:lpstr>Aggression 3 of 3</vt:lpstr>
      <vt:lpstr>Prosocial Behavior 1 of 4</vt:lpstr>
      <vt:lpstr>Prosocial Behavior 2 of 4</vt:lpstr>
      <vt:lpstr>Figure 12.5  Elements Involved in Bystander Response</vt:lpstr>
      <vt:lpstr>Prosocial Behavior 3 of 4</vt:lpstr>
      <vt:lpstr>Prosocial Behavior 4 of 4</vt:lpstr>
      <vt:lpstr>Table 12.3 Help or Don’t Help: Five Decision Points</vt:lpstr>
      <vt:lpstr>Peaking Inside the Social Brain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cp:lastModifiedBy>Kara Lycke</cp:lastModifiedBy>
  <cp:revision>1</cp:revision>
  <dcterms:modified xsi:type="dcterms:W3CDTF">2019-03-19T01:11:33Z</dcterms:modified>
</cp:coreProperties>
</file>