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7"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3353F6-D3C6-4303-BAE8-B0E4D2D4BD55}">
  <a:tblStyle styleId="{B03353F6-D3C6-4303-BAE8-B0E4D2D4BD55}"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45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1" name="Shape 4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62" name="Shape 4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1</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5" name="Shape 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1" name="Shape 5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7" name="Shape 5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4" name="Shape 5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0" name="Shape 5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7" name="Shape 5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63" name="Shape 5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70" name="Shape 5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76" name="Shape 5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82" name="Shape 5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1" name="Shape 4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88" name="Shape 5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4" name="Shape 5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00" name="Shape 6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07" name="Shape 6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13" name="Shape 6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19" name="Shape 6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26" name="Shape 6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32" name="Shape 6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38" name="Shape 6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44" name="Shape 6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1" name="Shape 4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1" name="Shape 6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8" name="Shape 6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4" name="Shape 6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71" name="Shape 6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77" name="Shape 6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78" name="Shape 6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85" name="Shape 6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92" name="Shape 6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99" name="Shape 6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05" name="Shape 7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1" name="Shape 7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12" name="Shape 7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7" name="Shape 4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Shape 7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9" name="Shape 7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20" name="Shape 7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Shape 7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6" name="Shape 7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27" name="Shape 7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33" name="Shape 7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Shape 7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40" name="Shape 7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Shape 7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46" name="Shape 7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Shape 7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52" name="Shape 7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Shape 7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58" name="Shape 7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65" name="Shape 7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Shape 7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72" name="Shape 7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Shape 7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78" name="Shape 7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85" name="Shape 7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Shape 7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91" name="Shape 7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98" name="Shape 7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04" name="Shape 8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6" name="Shape 5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FFFFFF"/>
              </a:solidFill>
              <a:latin typeface="Arial"/>
              <a:ea typeface="Arial"/>
              <a:cs typeface="Arial"/>
              <a:sym typeface="Arial"/>
            </a:endParaRPr>
          </a:p>
        </p:txBody>
      </p:sp>
      <p:sp>
        <p:nvSpPr>
          <p:cNvPr id="21" name="Shape 21"/>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Arial"/>
              <a:buNone/>
              <a:defRPr sz="36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20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23" name="Shape 23"/>
          <p:cNvSpPr txBox="1">
            <a:spLocks noGrp="1"/>
          </p:cNvSpPr>
          <p:nvPr>
            <p:ph type="ftr" idx="11"/>
          </p:nvPr>
        </p:nvSpPr>
        <p:spPr>
          <a:xfrm>
            <a:off x="232341" y="6019800"/>
            <a:ext cx="8595359" cy="421832"/>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7"/>
        <p:cNvGrpSpPr/>
        <p:nvPr/>
      </p:nvGrpSpPr>
      <p:grpSpPr>
        <a:xfrm>
          <a:off x="0" y="0"/>
          <a:ext cx="0" cy="0"/>
          <a:chOff x="0" y="0"/>
          <a:chExt cx="0" cy="0"/>
        </a:xfrm>
      </p:grpSpPr>
      <p:sp>
        <p:nvSpPr>
          <p:cNvPr id="78" name="Shape 7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
        <p:nvSpPr>
          <p:cNvPr id="81" name="Shape 81"/>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700" b="1" i="0" u="none" strike="noStrike" cap="none">
                <a:solidFill>
                  <a:srgbClr val="000000"/>
                </a:solidFill>
                <a:latin typeface="Arial"/>
                <a:ea typeface="Arial"/>
                <a:cs typeface="Arial"/>
                <a:sym typeface="Arial"/>
              </a:rPr>
              <a:t>Copyright © 2018, 2015, 2012 Pearson Education, Inc. All Rights Reserved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Chapter Opener">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85" name="Shape 85"/>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 Learning Objectives and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93" name="Shape 93"/>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9" name="Shape 9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Learning Objectives">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5" name="Shape 1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Figure + Caption">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1" name="Shape 111"/>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Only">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7" name="Shape 11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hapter Opener">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2" name="Shape 122"/>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23" name="Shape 123"/>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25" name="Shape 12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grpSp>
        <p:nvGrpSpPr>
          <p:cNvPr id="128" name="Shape 128"/>
          <p:cNvGrpSpPr/>
          <p:nvPr/>
        </p:nvGrpSpPr>
        <p:grpSpPr>
          <a:xfrm>
            <a:off x="33338" y="6442075"/>
            <a:ext cx="9156700" cy="431799"/>
            <a:chOff x="33338" y="6442075"/>
            <a:chExt cx="9156700" cy="431799"/>
          </a:xfrm>
        </p:grpSpPr>
        <p:pic>
          <p:nvPicPr>
            <p:cNvPr id="129" name="Shape 129"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130" name="Shape 130"/>
            <p:cNvPicPr preferRelativeResize="0"/>
            <p:nvPr/>
          </p:nvPicPr>
          <p:blipFill rotWithShape="1">
            <a:blip r:embed="rId3">
              <a:alphaModFix/>
            </a:blip>
            <a:srcRect/>
            <a:stretch/>
          </p:blipFill>
          <p:spPr>
            <a:xfrm>
              <a:off x="7748588" y="6442075"/>
              <a:ext cx="1441449" cy="430213"/>
            </a:xfrm>
            <a:prstGeom prst="rect">
              <a:avLst/>
            </a:prstGeom>
            <a:noFill/>
            <a:ln>
              <a:noFill/>
            </a:ln>
          </p:spPr>
        </p:pic>
      </p:grpSp>
      <p:pic>
        <p:nvPicPr>
          <p:cNvPr id="131" name="Shape 131"/>
          <p:cNvPicPr preferRelativeResize="0"/>
          <p:nvPr/>
        </p:nvPicPr>
        <p:blipFill rotWithShape="1">
          <a:blip r:embed="rId4">
            <a:alphaModFix/>
          </a:blip>
          <a:srcRect/>
          <a:stretch/>
        </p:blipFill>
        <p:spPr>
          <a:xfrm>
            <a:off x="4708973" y="4800598"/>
            <a:ext cx="4298052" cy="1975274"/>
          </a:xfrm>
          <a:prstGeom prst="rect">
            <a:avLst/>
          </a:prstGeom>
          <a:noFill/>
          <a:ln>
            <a:noFill/>
          </a:ln>
        </p:spPr>
      </p:pic>
      <p:pic>
        <p:nvPicPr>
          <p:cNvPr id="132" name="Shape 132"/>
          <p:cNvPicPr preferRelativeResize="0"/>
          <p:nvPr/>
        </p:nvPicPr>
        <p:blipFill rotWithShape="1">
          <a:blip r:embed="rId5">
            <a:alphaModFix/>
          </a:blip>
          <a:srcRect/>
          <a:stretch/>
        </p:blipFill>
        <p:spPr>
          <a:xfrm>
            <a:off x="152400" y="6451548"/>
            <a:ext cx="920575" cy="28043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 Learning Objectives and Conten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5" name="Shape 135"/>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36" name="Shape 136"/>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2" name="Shape 1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9" name="Shape 2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pic>
        <p:nvPicPr>
          <p:cNvPr id="34" name="Shape 34"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Learning Objectives">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8" name="Shape 14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Figure + Caption">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2">
            <a:alphaModFix/>
          </a:blip>
          <a:srcRect/>
          <a:stretch/>
        </p:blipFill>
        <p:spPr>
          <a:xfrm>
            <a:off x="4596442" y="4572000"/>
            <a:ext cx="4298052" cy="1975274"/>
          </a:xfrm>
          <a:prstGeom prst="rect">
            <a:avLst/>
          </a:prstGeom>
          <a:noFill/>
          <a:ln>
            <a:noFill/>
          </a:ln>
        </p:spPr>
      </p:pic>
      <p:sp>
        <p:nvSpPr>
          <p:cNvPr id="154" name="Shape 1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5" name="Shape 1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Only">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1" name="Shape 16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3" name="Shape 16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Title + Learning Objectives and Content">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6" name="Shape 166"/>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67" name="Shape 167"/>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0" name="Shape 17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3" name="Shape 17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74" name="Shape 17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5" name="Shape 17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6" name="Shape 17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Learning Objectives">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9" name="Shape 17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0" name="Shape 1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1" name="Shape 1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2" name="Shape 1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Two Content">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5" name="Shape 185"/>
          <p:cNvSpPr txBox="1">
            <a:spLocks noGrp="1"/>
          </p:cNvSpPr>
          <p:nvPr>
            <p:ph type="body" idx="1"/>
          </p:nvPr>
        </p:nvSpPr>
        <p:spPr>
          <a:xfrm>
            <a:off x="457200" y="39624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6" name="Shape 186"/>
          <p:cNvSpPr txBox="1">
            <a:spLocks noGrp="1"/>
          </p:cNvSpPr>
          <p:nvPr>
            <p:ph type="body" idx="2"/>
          </p:nvPr>
        </p:nvSpPr>
        <p:spPr>
          <a:xfrm>
            <a:off x="457200" y="16002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7" name="Shape 18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8" name="Shape 18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9" name="Shape 18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Title Only">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2" name="Shape 19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3" name="Shape 19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4" name="Shape 19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Title + Learning Objectives and Content">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7" name="Shape 19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8" name="Shape 19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99" name="Shape 19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0" name="Shape 20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1" name="Shape 20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4" name="Shape 20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5" name="Shape 20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6" name="Shape 20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7" name="Shape 20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4_Learning Objectives">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0" name="Shape 2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1" name="Shape 21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2" name="Shape 21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3" name="Shape 21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Title Only">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6" name="Shape 21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7" name="Shape 21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8" name="Shape 21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5_Chapter Opener">
    <p:spTree>
      <p:nvGrpSpPr>
        <p:cNvPr id="1" name="Shape 219"/>
        <p:cNvGrpSpPr/>
        <p:nvPr/>
      </p:nvGrpSpPr>
      <p:grpSpPr>
        <a:xfrm>
          <a:off x="0" y="0"/>
          <a:ext cx="0" cy="0"/>
          <a:chOff x="0" y="0"/>
          <a:chExt cx="0" cy="0"/>
        </a:xfrm>
      </p:grpSpPr>
      <p:pic>
        <p:nvPicPr>
          <p:cNvPr id="220" name="Shape 220"/>
          <p:cNvPicPr preferRelativeResize="0"/>
          <p:nvPr/>
        </p:nvPicPr>
        <p:blipFill rotWithShape="1">
          <a:blip r:embed="rId2">
            <a:alphaModFix/>
          </a:blip>
          <a:srcRect/>
          <a:stretch/>
        </p:blipFill>
        <p:spPr>
          <a:xfrm>
            <a:off x="4572000" y="4681905"/>
            <a:ext cx="4298052" cy="1975274"/>
          </a:xfrm>
          <a:prstGeom prst="rect">
            <a:avLst/>
          </a:prstGeom>
          <a:noFill/>
          <a:ln>
            <a:noFill/>
          </a:ln>
        </p:spPr>
      </p:pic>
      <p:sp>
        <p:nvSpPr>
          <p:cNvPr id="221" name="Shape 22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2" name="Shape 222"/>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23" name="Shape 223"/>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24" name="Shape 224"/>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25" name="Shape 22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6" name="Shape 22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7" name="Shape 22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grpSp>
        <p:nvGrpSpPr>
          <p:cNvPr id="228" name="Shape 228"/>
          <p:cNvGrpSpPr/>
          <p:nvPr/>
        </p:nvGrpSpPr>
        <p:grpSpPr>
          <a:xfrm>
            <a:off x="33338" y="6442075"/>
            <a:ext cx="9156700" cy="431799"/>
            <a:chOff x="33338" y="6442075"/>
            <a:chExt cx="9156700" cy="431799"/>
          </a:xfrm>
        </p:grpSpPr>
        <p:pic>
          <p:nvPicPr>
            <p:cNvPr id="229" name="Shape 229" descr="Pearson: Always Learning Logo"/>
            <p:cNvPicPr preferRelativeResize="0"/>
            <p:nvPr/>
          </p:nvPicPr>
          <p:blipFill rotWithShape="1">
            <a:blip r:embed="rId3">
              <a:alphaModFix/>
            </a:blip>
            <a:srcRect/>
            <a:stretch/>
          </p:blipFill>
          <p:spPr>
            <a:xfrm>
              <a:off x="33338" y="6443662"/>
              <a:ext cx="1660525" cy="430212"/>
            </a:xfrm>
            <a:prstGeom prst="rect">
              <a:avLst/>
            </a:prstGeom>
            <a:noFill/>
            <a:ln>
              <a:noFill/>
            </a:ln>
          </p:spPr>
        </p:pic>
        <p:pic>
          <p:nvPicPr>
            <p:cNvPr id="230" name="Shape 230"/>
            <p:cNvPicPr preferRelativeResize="0"/>
            <p:nvPr/>
          </p:nvPicPr>
          <p:blipFill rotWithShape="1">
            <a:blip r:embed="rId4">
              <a:alphaModFix/>
            </a:blip>
            <a:srcRect/>
            <a:stretch/>
          </p:blipFill>
          <p:spPr>
            <a:xfrm>
              <a:off x="7748588" y="6442075"/>
              <a:ext cx="1441449" cy="430213"/>
            </a:xfrm>
            <a:prstGeom prst="rect">
              <a:avLst/>
            </a:prstGeom>
            <a:noFill/>
            <a:ln>
              <a:noFill/>
            </a:ln>
          </p:spPr>
        </p:pic>
      </p:grpSp>
      <p:pic>
        <p:nvPicPr>
          <p:cNvPr id="231" name="Shape 231" descr="Pearson Logo"/>
          <p:cNvPicPr preferRelativeResize="0"/>
          <p:nvPr/>
        </p:nvPicPr>
        <p:blipFill rotWithShape="1">
          <a:blip r:embed="rId5">
            <a:alphaModFix/>
          </a:blip>
          <a:srcRect/>
          <a:stretch/>
        </p:blipFill>
        <p:spPr>
          <a:xfrm>
            <a:off x="152400" y="6463494"/>
            <a:ext cx="917999" cy="27991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5_Title + Learning Objectives and Content">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4" name="Shape 234"/>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35" name="Shape 235"/>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6" name="Shape 23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7" name="Shape 23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8" name="Shape 23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1" name="Shape 24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2" name="Shape 24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3" name="Shape 2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4" name="Shape 2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5_Learning Objectives">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7" name="Shape 24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8" name="Shape 24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9" name="Shape 24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0" name="Shape 25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5_Figure + Caption">
    <p:spTree>
      <p:nvGrpSpPr>
        <p:cNvPr id="1" name="Shape 251"/>
        <p:cNvGrpSpPr/>
        <p:nvPr/>
      </p:nvGrpSpPr>
      <p:grpSpPr>
        <a:xfrm>
          <a:off x="0" y="0"/>
          <a:ext cx="0" cy="0"/>
          <a:chOff x="0" y="0"/>
          <a:chExt cx="0" cy="0"/>
        </a:xfrm>
      </p:grpSpPr>
      <p:pic>
        <p:nvPicPr>
          <p:cNvPr id="252" name="Shape 252"/>
          <p:cNvPicPr preferRelativeResize="0"/>
          <p:nvPr/>
        </p:nvPicPr>
        <p:blipFill rotWithShape="1">
          <a:blip r:embed="rId2">
            <a:alphaModFix/>
          </a:blip>
          <a:srcRect/>
          <a:stretch/>
        </p:blipFill>
        <p:spPr>
          <a:xfrm>
            <a:off x="4572000" y="4679030"/>
            <a:ext cx="4298052" cy="1975274"/>
          </a:xfrm>
          <a:prstGeom prst="rect">
            <a:avLst/>
          </a:prstGeom>
          <a:noFill/>
          <a:ln>
            <a:noFill/>
          </a:ln>
        </p:spPr>
      </p:pic>
      <p:sp>
        <p:nvSpPr>
          <p:cNvPr id="253" name="Shape 25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4" name="Shape 25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55" name="Shape 25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6" name="Shape 2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7" name="Shape 2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pic>
        <p:nvPicPr>
          <p:cNvPr id="258" name="Shape 258" descr="Pearson_Bound_White"/>
          <p:cNvPicPr preferRelativeResize="0"/>
          <p:nvPr/>
        </p:nvPicPr>
        <p:blipFill rotWithShape="1">
          <a:blip r:embed="rId3">
            <a:alphaModFix/>
          </a:blip>
          <a:srcRect/>
          <a:stretch/>
        </p:blipFill>
        <p:spPr>
          <a:xfrm>
            <a:off x="7748588" y="6442075"/>
            <a:ext cx="1441449" cy="430213"/>
          </a:xfrm>
          <a:prstGeom prst="rect">
            <a:avLst/>
          </a:prstGeom>
          <a:noFill/>
          <a:ln>
            <a:noFill/>
          </a:ln>
        </p:spPr>
      </p:pic>
      <p:pic>
        <p:nvPicPr>
          <p:cNvPr id="259" name="Shape 259"/>
          <p:cNvPicPr preferRelativeResize="0"/>
          <p:nvPr/>
        </p:nvPicPr>
        <p:blipFill rotWithShape="1">
          <a:blip r:embed="rId4">
            <a:alphaModFix/>
          </a:blip>
          <a:srcRect/>
          <a:stretch/>
        </p:blipFill>
        <p:spPr>
          <a:xfrm>
            <a:off x="93969" y="6449264"/>
            <a:ext cx="920575" cy="28043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5_Title Only">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2" name="Shape 26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3" name="Shape 26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4" name="Shape 26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6_Title + Learning Objectives and Content">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7" name="Shape 26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68" name="Shape 26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9" name="Shape 26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0" name="Shape 27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1" name="Shape 27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4" name="Shape 27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75" name="Shape 27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6" name="Shape 27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7" name="Shape 27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506977" y="856566"/>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6_Learning Objectives">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0" name="Shape 28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1" name="Shape 28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2" name="Shape 28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3" name="Shape 28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Title and Two Content">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6" name="Shape 286"/>
          <p:cNvSpPr txBox="1">
            <a:spLocks noGrp="1"/>
          </p:cNvSpPr>
          <p:nvPr>
            <p:ph type="body" idx="1"/>
          </p:nvPr>
        </p:nvSpPr>
        <p:spPr>
          <a:xfrm>
            <a:off x="457200" y="39624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7" name="Shape 287"/>
          <p:cNvSpPr txBox="1">
            <a:spLocks noGrp="1"/>
          </p:cNvSpPr>
          <p:nvPr>
            <p:ph type="body" idx="2"/>
          </p:nvPr>
        </p:nvSpPr>
        <p:spPr>
          <a:xfrm>
            <a:off x="457200" y="16002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8" name="Shape 28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9" name="Shape 28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0" name="Shape 29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6_Title Only">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3" name="Shape 29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4" name="Shape 29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5" name="Shape 29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7_Title + Learning Objectives and Content">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8" name="Shape 298"/>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99" name="Shape 299"/>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0" name="Shape 30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1" name="Shape 30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2" name="Shape 30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5" name="Shape 3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6" name="Shape 30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7" name="Shape 30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8" name="Shape 30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7_Learning Objectives">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1" name="Shape 3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12" name="Shape 3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3" name="Shape 3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4" name="Shape 3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3_Title and Two Content">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7" name="Shape 317"/>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18" name="Shape 318"/>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19" name="Shape 31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0" name="Shape 32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1" name="Shape 32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7_Title Only">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4" name="Shape 32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5" name="Shape 32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6" name="Shape 32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8_Title + Learning Objectives and Content">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9" name="Shape 329"/>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30" name="Shape 330"/>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1" name="Shape 33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2" name="Shape 33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3" name="Shape 33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6" name="Shape 3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7" name="Shape 33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8" name="Shape 33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9" name="Shape 33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8_Learning Objectives">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2" name="Shape 3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43" name="Shape 34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44" name="Shape 34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45" name="Shape 34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4_Title and Two Content">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8" name="Shape 348"/>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49" name="Shape 349"/>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50" name="Shape 3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1" name="Shape 3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2" name="Shape 3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8_Title Only">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5" name="Shape 35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6" name="Shape 3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7" name="Shape 3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0" name="Shape 36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1" name="Shape 36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2" name="Shape 36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3" name="Shape 36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9_Learning Objectives">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6" name="Shape 36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7" name="Shape 36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8" name="Shape 36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9" name="Shape 36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2" name="Shape 37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3" name="Shape 37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4" name="Shape 37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5" name="Shape 37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0_Learning Objectives">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8" name="Shape 37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9" name="Shape 37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0" name="Shape 38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1" name="Shape 38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0_Title Only">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4" name="Shape 38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5" name="Shape 38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6" name="Shape 38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9_Title + Learning Objectives and Content">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9" name="Shape 389"/>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90" name="Shape 390"/>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91" name="Shape 39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2" name="Shape 39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3" name="Shape 39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6" name="Shape 39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97" name="Shape 39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8" name="Shape 39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9" name="Shape 39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1_Learning Objectives">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2" name="Shape 40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03" name="Shape 40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4" name="Shape 40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5" name="Shape 40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9_Title Only">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8" name="Shape 40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9" name="Shape 40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10" name="Shape 41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0_Title + Learning Objectives and Content">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3" name="Shape 41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14" name="Shape 41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5" name="Shape 41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16" name="Shape 41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17" name="Shape 41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0" name="Shape 42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21" name="Shape 4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22" name="Shape 4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23" name="Shape 4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2_Learning Objectives">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6" name="Shape 42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27" name="Shape 4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28" name="Shape 4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29" name="Shape 4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1_Title Only">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2" name="Shape 43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3" name="Shape 43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4" name="Shape 43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7" name="Shape 43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38" name="Shape 43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9" name="Shape 43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0" name="Shape 44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13_Learning Objectives">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3" name="Shape 44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44" name="Shape 44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5" name="Shape 44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6" name="Shape 44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5_Title and Two Content">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9" name="Shape 449"/>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50" name="Shape 450"/>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51" name="Shape 45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52" name="Shape 45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53" name="Shape 45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12_Title Only">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6" name="Shape 4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57" name="Shape 4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58" name="Shape 4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69" name="Shape 6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2.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pic>
        <p:nvPicPr>
          <p:cNvPr id="15" name="Shape 15" descr="Pearson Logo"/>
          <p:cNvPicPr preferRelativeResize="0"/>
          <p:nvPr/>
        </p:nvPicPr>
        <p:blipFill rotWithShape="1">
          <a:blip r:embed="rId71">
            <a:alphaModFix/>
          </a:blip>
          <a:srcRect/>
          <a:stretch/>
        </p:blipFill>
        <p:spPr>
          <a:xfrm>
            <a:off x="457200" y="6376789"/>
            <a:ext cx="917999" cy="279914"/>
          </a:xfrm>
          <a:prstGeom prst="rect">
            <a:avLst/>
          </a:prstGeom>
          <a:noFill/>
          <a:ln>
            <a:noFill/>
          </a:ln>
        </p:spPr>
      </p:pic>
      <p:pic>
        <p:nvPicPr>
          <p:cNvPr id="16" name="Shape 16"/>
          <p:cNvPicPr preferRelativeResize="0"/>
          <p:nvPr/>
        </p:nvPicPr>
        <p:blipFill rotWithShape="1">
          <a:blip r:embed="rId72">
            <a:alphaModFix/>
          </a:blip>
          <a:srcRect/>
          <a:stretch/>
        </p:blipFill>
        <p:spPr>
          <a:xfrm>
            <a:off x="4419600" y="5526146"/>
            <a:ext cx="990599" cy="990599"/>
          </a:xfrm>
          <a:prstGeom prst="rect">
            <a:avLst/>
          </a:prstGeom>
          <a:noFill/>
          <a:ln>
            <a:noFill/>
          </a:ln>
        </p:spPr>
      </p:pic>
      <p:pic>
        <p:nvPicPr>
          <p:cNvPr id="17" name="Shape 17"/>
          <p:cNvPicPr preferRelativeResize="0"/>
          <p:nvPr/>
        </p:nvPicPr>
        <p:blipFill rotWithShape="1">
          <a:blip r:embed="rId73">
            <a:alphaModFix/>
          </a:blip>
          <a:srcRect/>
          <a:stretch/>
        </p:blipFill>
        <p:spPr>
          <a:xfrm>
            <a:off x="7315200" y="5253564"/>
            <a:ext cx="1403139" cy="1403139"/>
          </a:xfrm>
          <a:prstGeom prst="rect">
            <a:avLst/>
          </a:prstGeom>
          <a:noFill/>
          <a:ln>
            <a:noFill/>
          </a:ln>
        </p:spPr>
      </p:pic>
      <p:pic>
        <p:nvPicPr>
          <p:cNvPr id="18" name="Shape 18"/>
          <p:cNvPicPr preferRelativeResize="0"/>
          <p:nvPr/>
        </p:nvPicPr>
        <p:blipFill rotWithShape="1">
          <a:blip r:embed="rId74">
            <a:alphaModFix/>
          </a:blip>
          <a:srcRect/>
          <a:stretch/>
        </p:blipFill>
        <p:spPr>
          <a:xfrm>
            <a:off x="6172200" y="4682064"/>
            <a:ext cx="1143000"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ctrTitle"/>
          </p:nvPr>
        </p:nvSpPr>
        <p:spPr>
          <a:xfrm>
            <a:off x="685800" y="762000"/>
            <a:ext cx="7772400" cy="2838451"/>
          </a:xfrm>
          <a:prstGeom prst="rect">
            <a:avLst/>
          </a:prstGeom>
          <a:noFill/>
          <a:ln>
            <a:noFill/>
          </a:ln>
        </p:spPr>
        <p:txBody>
          <a:bodyPr lIns="0" tIns="0" rIns="0" bIns="0" anchor="b" anchorCtr="0">
            <a:noAutofit/>
          </a:bodyPr>
          <a:lstStyle/>
          <a:p>
            <a:pPr marL="0" marR="0" lvl="0" indent="0" algn="r" rtl="0">
              <a:lnSpc>
                <a:spcPct val="100000"/>
              </a:lnSpc>
              <a:spcBef>
                <a:spcPts val="0"/>
              </a:spcBef>
              <a:buClr>
                <a:schemeClr val="lt1"/>
              </a:buClr>
              <a:buSzPct val="25000"/>
              <a:buFont typeface="Arial"/>
              <a:buNone/>
            </a:pPr>
            <a:r>
              <a:rPr lang="en-US" sz="3600" b="1" i="0" u="none" strike="noStrike" cap="none">
                <a:solidFill>
                  <a:schemeClr val="lt1"/>
                </a:solidFill>
                <a:latin typeface="Arial"/>
                <a:ea typeface="Arial"/>
                <a:cs typeface="Arial"/>
                <a:sym typeface="Arial"/>
              </a:rPr>
              <a:t>Psychology</a:t>
            </a:r>
          </a:p>
        </p:txBody>
      </p:sp>
      <p:sp>
        <p:nvSpPr>
          <p:cNvPr id="465" name="Shape 465"/>
          <p:cNvSpPr txBox="1">
            <a:spLocks noGrp="1"/>
          </p:cNvSpPr>
          <p:nvPr>
            <p:ph type="subTitle" idx="1"/>
          </p:nvPr>
        </p:nvSpPr>
        <p:spPr>
          <a:xfrm>
            <a:off x="674687" y="3962400"/>
            <a:ext cx="7794625" cy="1752600"/>
          </a:xfrm>
          <a:prstGeom prst="rect">
            <a:avLst/>
          </a:prstGeom>
          <a:noFill/>
          <a:ln>
            <a:noFill/>
          </a:ln>
        </p:spPr>
        <p:txBody>
          <a:bodyPr lIns="0" tIns="0" rIns="0" bIns="0" anchor="t" anchorCtr="0">
            <a:noAutofit/>
          </a:bodyPr>
          <a:lstStyle/>
          <a:p>
            <a:pPr marL="0" marR="0" lvl="0" indent="0" algn="r" rtl="0">
              <a:spcBef>
                <a:spcPts val="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Fifth Edition</a:t>
            </a:r>
          </a:p>
          <a:p>
            <a:pPr marL="0" marR="0" lvl="0" indent="0" algn="l" rtl="0">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Saundra K. Ciccarelli</a:t>
            </a:r>
          </a:p>
          <a:p>
            <a:pPr marL="0" marR="0" lvl="0" indent="0" algn="l" rtl="0">
              <a:spcBef>
                <a:spcPts val="0"/>
              </a:spcBef>
              <a:buClr>
                <a:srgbClr val="000000"/>
              </a:buClr>
              <a:buSzPct val="25000"/>
              <a:buFont typeface="Arial"/>
              <a:buNone/>
            </a:pPr>
            <a:r>
              <a:rPr lang="en-US" sz="2400" b="1" i="0" u="none" strike="noStrike" cap="none">
                <a:solidFill>
                  <a:srgbClr val="000000"/>
                </a:solidFill>
                <a:latin typeface="Arial"/>
                <a:ea typeface="Arial"/>
                <a:cs typeface="Arial"/>
                <a:sym typeface="Arial"/>
              </a:rPr>
              <a:t>J. Noland White</a:t>
            </a:r>
          </a:p>
        </p:txBody>
      </p:sp>
      <p:sp>
        <p:nvSpPr>
          <p:cNvPr id="466" name="Shape 466"/>
          <p:cNvSpPr txBox="1"/>
          <p:nvPr/>
        </p:nvSpPr>
        <p:spPr>
          <a:xfrm>
            <a:off x="5257800" y="4887632"/>
            <a:ext cx="3429000" cy="83099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Saundra K. Ciccarelli</a:t>
            </a:r>
          </a:p>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J. Noland White</a:t>
            </a:r>
          </a:p>
        </p:txBody>
      </p:sp>
      <p:pic>
        <p:nvPicPr>
          <p:cNvPr id="467" name="Shape 467" descr="Cover of Psychology, Fifth Edition, by Ciccarelli and White"/>
          <p:cNvPicPr preferRelativeResize="0"/>
          <p:nvPr/>
        </p:nvPicPr>
        <p:blipFill rotWithShape="1">
          <a:blip r:embed="rId3">
            <a:alphaModFix/>
          </a:blip>
          <a:srcRect/>
          <a:stretch/>
        </p:blipFill>
        <p:spPr>
          <a:xfrm>
            <a:off x="533400" y="457200"/>
            <a:ext cx="4351281" cy="5257799"/>
          </a:xfrm>
          <a:prstGeom prst="rect">
            <a:avLst/>
          </a:prstGeom>
          <a:noFill/>
          <a:ln>
            <a:noFill/>
          </a:ln>
        </p:spPr>
      </p:pic>
      <p:sp>
        <p:nvSpPr>
          <p:cNvPr id="468" name="Shape 468"/>
          <p:cNvSpPr/>
          <p:nvPr/>
        </p:nvSpPr>
        <p:spPr>
          <a:xfrm>
            <a:off x="304800" y="6378623"/>
            <a:ext cx="8686800"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Verdana"/>
              <a:buNone/>
            </a:pPr>
            <a:r>
              <a:rPr lang="en-US" sz="1200" b="0" i="0" u="none" strike="noStrike" cap="none">
                <a:solidFill>
                  <a:srgbClr val="000000"/>
                </a:solidFill>
                <a:latin typeface="Verdana"/>
                <a:ea typeface="Verdana"/>
                <a:cs typeface="Verdana"/>
                <a:sym typeface="Verdana"/>
              </a:rPr>
              <a:t>Copyright © 2018, 2015, 2012 Pearson Education,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Models of Abnormality </a:t>
            </a:r>
            <a:r>
              <a:rPr lang="en-US" sz="2000" b="1" i="0" u="none" strike="noStrike" cap="none">
                <a:solidFill>
                  <a:srgbClr val="007FA3"/>
                </a:solidFill>
                <a:latin typeface="Arial"/>
                <a:ea typeface="Arial"/>
                <a:cs typeface="Arial"/>
                <a:sym typeface="Arial"/>
              </a:rPr>
              <a:t>2 of 3</a:t>
            </a:r>
          </a:p>
        </p:txBody>
      </p:sp>
      <p:sp>
        <p:nvSpPr>
          <p:cNvPr id="528" name="Shape 52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Psychodynamic view: abnormal behavior stems from repressed conflicts and urges that are fighting to become conscious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Behaviorism: abnormal behavior is learned</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Cognitive perspective: abnormal behavior comes from irrational beliefs and illogical patterns of thought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Models of Abnormality </a:t>
            </a:r>
            <a:r>
              <a:rPr lang="en-US" sz="2000" b="1" i="0" u="none" strike="noStrike" cap="none">
                <a:solidFill>
                  <a:srgbClr val="007FA3"/>
                </a:solidFill>
                <a:latin typeface="Arial"/>
                <a:ea typeface="Arial"/>
                <a:cs typeface="Arial"/>
                <a:sym typeface="Arial"/>
              </a:rPr>
              <a:t>3 of 3</a:t>
            </a:r>
          </a:p>
        </p:txBody>
      </p:sp>
      <p:sp>
        <p:nvSpPr>
          <p:cNvPr id="534" name="Shape 534"/>
          <p:cNvSpPr txBox="1">
            <a:spLocks noGrp="1"/>
          </p:cNvSpPr>
          <p:nvPr>
            <p:ph type="body" idx="2"/>
          </p:nvPr>
        </p:nvSpPr>
        <p:spPr>
          <a:xfrm>
            <a:off x="457200" y="1219200"/>
            <a:ext cx="8229600" cy="4876799"/>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Sociocultural perspective: abnormal behavior is the product of family, social, and cultural influences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Cultural relativity: need to consider unique characteristics of culture in which behavior takes place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Culture-bound syndromes: disorders found only in particular cultures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Biopsychosocial perspective: incorporates biology, psychology, and culture into a single explanation of abnormal behavior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Shape 53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Diagnosing and Classifying Disorders </a:t>
            </a:r>
            <a:r>
              <a:rPr lang="en-US" sz="2000" b="1" i="0" u="none" strike="noStrike" cap="none">
                <a:solidFill>
                  <a:srgbClr val="007FA3"/>
                </a:solidFill>
                <a:latin typeface="Arial"/>
                <a:ea typeface="Arial"/>
                <a:cs typeface="Arial"/>
                <a:sym typeface="Arial"/>
              </a:rPr>
              <a:t>1 of 3</a:t>
            </a:r>
          </a:p>
        </p:txBody>
      </p:sp>
      <p:sp>
        <p:nvSpPr>
          <p:cNvPr id="540" name="Shape 540"/>
          <p:cNvSpPr txBox="1">
            <a:spLocks noGrp="1"/>
          </p:cNvSpPr>
          <p:nvPr>
            <p:ph type="body" idx="1"/>
          </p:nvPr>
        </p:nvSpPr>
        <p:spPr>
          <a:xfrm>
            <a:off x="506977" y="856566"/>
            <a:ext cx="8229600" cy="66743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14.3 </a:t>
            </a:r>
            <a:r>
              <a:rPr lang="en-US" sz="1800" b="0" i="0" u="none" strike="noStrike" cap="none">
                <a:solidFill>
                  <a:srgbClr val="007FA3"/>
                </a:solidFill>
                <a:latin typeface="Arial"/>
                <a:ea typeface="Arial"/>
                <a:cs typeface="Arial"/>
                <a:sym typeface="Arial"/>
              </a:rPr>
              <a:t>Describe how psychological disorders are diagnosed and classified.</a:t>
            </a:r>
          </a:p>
        </p:txBody>
      </p:sp>
      <p:sp>
        <p:nvSpPr>
          <p:cNvPr id="541" name="Shape 54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1" u="none" strike="noStrike" cap="none">
                <a:solidFill>
                  <a:schemeClr val="dk1"/>
                </a:solidFill>
                <a:latin typeface="Arial"/>
                <a:ea typeface="Arial"/>
                <a:cs typeface="Arial"/>
                <a:sym typeface="Arial"/>
              </a:rPr>
              <a:t>Diagnostic and Statistical Manual, Fifth Edition, (DSM-5)</a:t>
            </a:r>
            <a:r>
              <a:rPr lang="en-US" sz="2800" b="0" i="0" u="none" strike="noStrike" cap="none">
                <a:solidFill>
                  <a:schemeClr val="dk1"/>
                </a:solidFill>
                <a:latin typeface="Arial"/>
                <a:ea typeface="Arial"/>
                <a:cs typeface="Arial"/>
                <a:sym typeface="Arial"/>
              </a:rPr>
              <a:t>: manual of psychological disorders and their symptoms</a:t>
            </a:r>
          </a:p>
          <a:p>
            <a:pPr marL="256032" marR="0" lvl="0" indent="-256032" algn="l" rtl="0">
              <a:spcBef>
                <a:spcPts val="1500"/>
              </a:spcBef>
              <a:spcAft>
                <a:spcPts val="0"/>
              </a:spcAft>
              <a:buClr>
                <a:srgbClr val="007FA3"/>
              </a:buClr>
              <a:buSzPct val="100000"/>
              <a:buFont typeface="Arial"/>
              <a:buChar char="•"/>
            </a:pPr>
            <a:r>
              <a:rPr lang="en-US" sz="2800" b="0" i="1" u="none" strike="noStrike" cap="none">
                <a:solidFill>
                  <a:schemeClr val="dk1"/>
                </a:solidFill>
                <a:latin typeface="Arial"/>
                <a:ea typeface="Arial"/>
                <a:cs typeface="Arial"/>
                <a:sym typeface="Arial"/>
              </a:rPr>
              <a:t>International Classification of Diseases (ICD): </a:t>
            </a:r>
            <a:r>
              <a:rPr lang="en-US" sz="2800" b="0" i="0" u="none" strike="noStrike" cap="none">
                <a:solidFill>
                  <a:schemeClr val="dk1"/>
                </a:solidFill>
                <a:latin typeface="Arial"/>
                <a:ea typeface="Arial"/>
                <a:cs typeface="Arial"/>
                <a:sym typeface="Arial"/>
              </a:rPr>
              <a:t>an international resource published by the World Health Organization (WHO)</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Currently in its tenth edition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Diagnosing and Classifying Disorders </a:t>
            </a:r>
            <a:r>
              <a:rPr lang="en-US" sz="2000" b="1" i="0" u="none" strike="noStrike" cap="none">
                <a:solidFill>
                  <a:srgbClr val="007FA3"/>
                </a:solidFill>
                <a:latin typeface="Arial"/>
                <a:ea typeface="Arial"/>
                <a:cs typeface="Arial"/>
                <a:sym typeface="Arial"/>
              </a:rPr>
              <a:t>2 of 3</a:t>
            </a:r>
          </a:p>
        </p:txBody>
      </p:sp>
      <p:sp>
        <p:nvSpPr>
          <p:cNvPr id="547" name="Shape 54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The </a:t>
            </a:r>
            <a:r>
              <a:rPr lang="en-US" sz="2800" b="0" i="1" u="none" strike="noStrike" cap="none">
                <a:solidFill>
                  <a:schemeClr val="dk1"/>
                </a:solidFill>
                <a:latin typeface="Arial"/>
                <a:ea typeface="Arial"/>
                <a:cs typeface="Arial"/>
                <a:sym typeface="Arial"/>
              </a:rPr>
              <a:t>DSM-5</a:t>
            </a:r>
            <a:r>
              <a:rPr lang="en-US" sz="2800" b="0" i="0" u="none" strike="noStrike" cap="none">
                <a:solidFill>
                  <a:schemeClr val="dk1"/>
                </a:solidFill>
                <a:latin typeface="Arial"/>
                <a:ea typeface="Arial"/>
                <a:cs typeface="Arial"/>
                <a:sym typeface="Arial"/>
              </a:rPr>
              <a:t> describes about 250 different psychological disorders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 a given year, about 26.2 percent of American adults over age 18 suffer from a mental disorder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Only about 5.8 percent suffer from a severe mental disorder</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More than one disorder at a time is common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342900" y="271252"/>
            <a:ext cx="8458200" cy="87174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2800" b="1" i="0" u="none" strike="noStrike" cap="none">
                <a:solidFill>
                  <a:srgbClr val="007FA3"/>
                </a:solidFill>
                <a:latin typeface="Arial"/>
                <a:ea typeface="Arial"/>
                <a:cs typeface="Arial"/>
                <a:sym typeface="Arial"/>
              </a:rPr>
              <a:t>Table 14.1 Yearly Occurrence of Psychological Disorders in the United States</a:t>
            </a:r>
          </a:p>
        </p:txBody>
      </p:sp>
      <p:graphicFrame>
        <p:nvGraphicFramePr>
          <p:cNvPr id="553" name="Shape 553"/>
          <p:cNvGraphicFramePr/>
          <p:nvPr/>
        </p:nvGraphicFramePr>
        <p:xfrm>
          <a:off x="363682" y="1371600"/>
          <a:ext cx="3000000" cy="3000000"/>
        </p:xfrm>
        <a:graphic>
          <a:graphicData uri="http://schemas.openxmlformats.org/drawingml/2006/table">
            <a:tbl>
              <a:tblPr firstRow="1" bandRow="1">
                <a:noFill/>
                <a:tableStyleId>{B03353F6-D3C6-4303-BAE8-B0E4D2D4BD55}</a:tableStyleId>
              </a:tblPr>
              <a:tblGrid>
                <a:gridCol w="20574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18150">
                <a:tc>
                  <a:txBody>
                    <a:bodyPr/>
                    <a:lstStyle/>
                    <a:p>
                      <a:pPr marL="0" marR="0" lvl="0" indent="0" algn="l" rtl="0">
                        <a:spcBef>
                          <a:spcPts val="0"/>
                        </a:spcBef>
                        <a:buSzPct val="25000"/>
                        <a:buNone/>
                      </a:pPr>
                      <a:r>
                        <a:rPr lang="en-US" sz="1400" u="none" strike="noStrike" cap="none"/>
                        <a:t>Category of Disorder</a:t>
                      </a:r>
                    </a:p>
                  </a:txBody>
                  <a:tcPr marL="91450" marR="91450" marT="45725" marB="45725"/>
                </a:tc>
                <a:tc>
                  <a:txBody>
                    <a:bodyPr/>
                    <a:lstStyle/>
                    <a:p>
                      <a:pPr marL="0" marR="0" lvl="0" indent="0" algn="l" rtl="0">
                        <a:spcBef>
                          <a:spcPts val="0"/>
                        </a:spcBef>
                        <a:buSzPct val="25000"/>
                        <a:buNone/>
                      </a:pPr>
                      <a:r>
                        <a:rPr lang="en-US" sz="1400"/>
                        <a:t>Specific Disorder</a:t>
                      </a:r>
                    </a:p>
                  </a:txBody>
                  <a:tcPr marL="91450" marR="91450" marT="45725" marB="45725"/>
                </a:tc>
                <a:tc>
                  <a:txBody>
                    <a:bodyPr/>
                    <a:lstStyle/>
                    <a:p>
                      <a:pPr marL="0" marR="0" lvl="0" indent="0" algn="l" rtl="0">
                        <a:spcBef>
                          <a:spcPts val="0"/>
                        </a:spcBef>
                        <a:buSzPct val="25000"/>
                        <a:buNone/>
                      </a:pPr>
                      <a:r>
                        <a:rPr lang="en-US" sz="1400"/>
                        <a:t>Percentage of U.S. Population and Number Affected*</a:t>
                      </a: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buSzPct val="25000"/>
                        <a:buNone/>
                      </a:pPr>
                      <a:r>
                        <a:rPr lang="en-US" sz="1400"/>
                        <a:t>Biopolar and </a:t>
                      </a:r>
                      <a:br>
                        <a:rPr lang="en-US" sz="1400"/>
                      </a:br>
                      <a:r>
                        <a:rPr lang="en-US" sz="1400"/>
                        <a:t>Depressive </a:t>
                      </a:r>
                      <a:br>
                        <a:rPr lang="en-US" sz="1400"/>
                      </a:br>
                      <a:r>
                        <a:rPr lang="en-US" sz="1400"/>
                        <a:t>disorders</a:t>
                      </a:r>
                    </a:p>
                  </a:txBody>
                  <a:tcPr marL="91450" marR="91450" marT="45725" marB="45725"/>
                </a:tc>
                <a:tc>
                  <a:txBody>
                    <a:bodyPr/>
                    <a:lstStyle/>
                    <a:p>
                      <a:pPr marL="0" marR="0" lvl="0" indent="0" algn="l" rtl="0">
                        <a:spcBef>
                          <a:spcPts val="0"/>
                        </a:spcBef>
                        <a:buSzPct val="25000"/>
                        <a:buNone/>
                      </a:pPr>
                      <a:r>
                        <a:rPr lang="en-US" sz="1400"/>
                        <a:t>All Types</a:t>
                      </a:r>
                    </a:p>
                    <a:p>
                      <a:pPr marL="0" marR="0" lvl="0" indent="0" algn="l" rtl="0">
                        <a:spcBef>
                          <a:spcPts val="0"/>
                        </a:spcBef>
                        <a:buSzPct val="25000"/>
                        <a:buNone/>
                      </a:pPr>
                      <a:r>
                        <a:rPr lang="en-US" sz="1400"/>
                        <a:t>Major depressive disorder</a:t>
                      </a:r>
                    </a:p>
                    <a:p>
                      <a:pPr marL="0" marR="0" lvl="0" indent="0" algn="l" rtl="0">
                        <a:spcBef>
                          <a:spcPts val="0"/>
                        </a:spcBef>
                        <a:buSzPct val="25000"/>
                        <a:buNone/>
                      </a:pPr>
                      <a:r>
                        <a:rPr lang="en-US" sz="1400"/>
                        <a:t>Persistent depressive disorder</a:t>
                      </a:r>
                      <a:br>
                        <a:rPr lang="en-US" sz="1400"/>
                      </a:br>
                      <a:r>
                        <a:rPr lang="en-US" sz="1400"/>
                        <a:t>  (dysthymia)</a:t>
                      </a:r>
                    </a:p>
                    <a:p>
                      <a:pPr marL="0" marR="0" lvl="0" indent="0" algn="l" rtl="0">
                        <a:spcBef>
                          <a:spcPts val="0"/>
                        </a:spcBef>
                        <a:buSzPct val="25000"/>
                        <a:buNone/>
                      </a:pPr>
                      <a:r>
                        <a:rPr lang="en-US" sz="1400"/>
                        <a:t>Bipolar disorder</a:t>
                      </a:r>
                    </a:p>
                  </a:txBody>
                  <a:tcPr marL="91450" marR="91450" marT="45725" marB="45725"/>
                </a:tc>
                <a:tc>
                  <a:txBody>
                    <a:bodyPr/>
                    <a:lstStyle/>
                    <a:p>
                      <a:pPr marL="0" marR="0" lvl="0" indent="0" algn="l" rtl="0">
                        <a:spcBef>
                          <a:spcPts val="0"/>
                        </a:spcBef>
                        <a:spcAft>
                          <a:spcPts val="0"/>
                        </a:spcAft>
                        <a:buSzPct val="25000"/>
                        <a:buNone/>
                      </a:pPr>
                      <a:r>
                        <a:rPr lang="en-US" sz="1400"/>
                        <a:t>9.5% or 22.3 million</a:t>
                      </a:r>
                    </a:p>
                    <a:p>
                      <a:pPr marL="0" marR="0" lvl="0" indent="0" algn="l" rtl="0">
                        <a:lnSpc>
                          <a:spcPct val="100000"/>
                        </a:lnSpc>
                        <a:spcBef>
                          <a:spcPts val="0"/>
                        </a:spcBef>
                        <a:spcAft>
                          <a:spcPts val="0"/>
                        </a:spcAft>
                        <a:buClr>
                          <a:schemeClr val="dk1"/>
                        </a:buClr>
                        <a:buSzPct val="25000"/>
                        <a:buFont typeface="Arial"/>
                        <a:buNone/>
                      </a:pPr>
                      <a:r>
                        <a:rPr lang="en-US" sz="1400"/>
                        <a:t>6.7% or 15.7 million</a:t>
                      </a:r>
                    </a:p>
                    <a:p>
                      <a:pPr marL="0" marR="0" lvl="0" indent="0" algn="l" rtl="0">
                        <a:lnSpc>
                          <a:spcPct val="100000"/>
                        </a:lnSpc>
                        <a:spcBef>
                          <a:spcPts val="0"/>
                        </a:spcBef>
                        <a:spcAft>
                          <a:spcPts val="0"/>
                        </a:spcAft>
                        <a:buClr>
                          <a:schemeClr val="dk1"/>
                        </a:buClr>
                        <a:buSzPct val="25000"/>
                        <a:buFont typeface="Arial"/>
                        <a:buNone/>
                      </a:pPr>
                      <a:r>
                        <a:rPr lang="en-US" sz="1400"/>
                        <a:t>1.5% or 3.5 million</a:t>
                      </a:r>
                    </a:p>
                    <a:p>
                      <a:pPr marL="0" marR="0" lvl="0" indent="0" algn="l" rtl="0">
                        <a:lnSpc>
                          <a:spcPct val="100000"/>
                        </a:lnSpc>
                        <a:spcBef>
                          <a:spcPts val="0"/>
                        </a:spcBef>
                        <a:spcAft>
                          <a:spcPts val="0"/>
                        </a:spcAft>
                        <a:buClr>
                          <a:schemeClr val="dk1"/>
                        </a:buClr>
                        <a:buSzPct val="25000"/>
                        <a:buFont typeface="Arial"/>
                        <a:buNone/>
                      </a:pPr>
                      <a:endParaRPr sz="1400"/>
                    </a:p>
                    <a:p>
                      <a:pPr marL="0" marR="0" lvl="0" indent="0" algn="l" rtl="0">
                        <a:lnSpc>
                          <a:spcPct val="100000"/>
                        </a:lnSpc>
                        <a:spcBef>
                          <a:spcPts val="0"/>
                        </a:spcBef>
                        <a:spcAft>
                          <a:spcPts val="0"/>
                        </a:spcAft>
                        <a:buClr>
                          <a:schemeClr val="dk1"/>
                        </a:buClr>
                        <a:buSzPct val="25000"/>
                        <a:buFont typeface="Arial"/>
                        <a:buNone/>
                      </a:pPr>
                      <a:r>
                        <a:rPr lang="en-US" sz="1400"/>
                        <a:t>2.6% or 6.1 million</a:t>
                      </a: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buSzPct val="25000"/>
                        <a:buNone/>
                      </a:pPr>
                      <a:r>
                        <a:rPr lang="en-US" sz="1400"/>
                        <a:t>Anxiety, Obsessive-Compulsive, and Trauma-Related disorders</a:t>
                      </a:r>
                    </a:p>
                  </a:txBody>
                  <a:tcPr marL="91450" marR="91450" marT="45725" marB="45725"/>
                </a:tc>
                <a:tc>
                  <a:txBody>
                    <a:bodyPr/>
                    <a:lstStyle/>
                    <a:p>
                      <a:pPr marL="0" marR="0" lvl="0" indent="0" algn="l" rtl="0">
                        <a:spcBef>
                          <a:spcPts val="0"/>
                        </a:spcBef>
                        <a:buSzPct val="25000"/>
                        <a:buNone/>
                      </a:pPr>
                      <a:r>
                        <a:rPr lang="en-US" sz="1400"/>
                        <a:t>All types</a:t>
                      </a:r>
                    </a:p>
                    <a:p>
                      <a:pPr marL="0" marR="0" lvl="0" indent="0" algn="l" rtl="0">
                        <a:spcBef>
                          <a:spcPts val="0"/>
                        </a:spcBef>
                        <a:buSzPct val="25000"/>
                        <a:buNone/>
                      </a:pPr>
                      <a:r>
                        <a:rPr lang="en-US" sz="1400"/>
                        <a:t>Specific phobia</a:t>
                      </a:r>
                    </a:p>
                    <a:p>
                      <a:pPr marL="0" marR="0" lvl="0" indent="0" algn="l" rtl="0">
                        <a:spcBef>
                          <a:spcPts val="0"/>
                        </a:spcBef>
                        <a:buSzPct val="25000"/>
                        <a:buNone/>
                      </a:pPr>
                      <a:r>
                        <a:rPr lang="en-US" sz="1400"/>
                        <a:t>Social anxiety disorder (social phobia)</a:t>
                      </a:r>
                    </a:p>
                    <a:p>
                      <a:pPr marL="0" marR="0" lvl="0" indent="0" algn="l" rtl="0">
                        <a:spcBef>
                          <a:spcPts val="0"/>
                        </a:spcBef>
                        <a:buSzPct val="25000"/>
                        <a:buNone/>
                      </a:pPr>
                      <a:r>
                        <a:rPr lang="en-US" sz="1400"/>
                        <a:t>Panic disorder</a:t>
                      </a:r>
                    </a:p>
                    <a:p>
                      <a:pPr marL="0" marR="0" lvl="0" indent="0" algn="l" rtl="0">
                        <a:spcBef>
                          <a:spcPts val="0"/>
                        </a:spcBef>
                        <a:buSzPct val="25000"/>
                        <a:buNone/>
                      </a:pPr>
                      <a:r>
                        <a:rPr lang="en-US" sz="1400"/>
                        <a:t>Agoraphobia</a:t>
                      </a:r>
                    </a:p>
                    <a:p>
                      <a:pPr marL="0" marR="0" lvl="0" indent="0" algn="l" rtl="0">
                        <a:spcBef>
                          <a:spcPts val="0"/>
                        </a:spcBef>
                        <a:buSzPct val="25000"/>
                        <a:buNone/>
                      </a:pPr>
                      <a:r>
                        <a:rPr lang="en-US" sz="1400"/>
                        <a:t>Generalized anxiety disorder</a:t>
                      </a:r>
                    </a:p>
                    <a:p>
                      <a:pPr marL="0" marR="0" lvl="0" indent="0" algn="l" rtl="0">
                        <a:spcBef>
                          <a:spcPts val="0"/>
                        </a:spcBef>
                        <a:buSzPct val="25000"/>
                        <a:buNone/>
                      </a:pPr>
                      <a:r>
                        <a:rPr lang="en-US" sz="1400"/>
                        <a:t>Obsessive-compulsive disorder</a:t>
                      </a:r>
                    </a:p>
                    <a:p>
                      <a:pPr marL="0" marR="0" lvl="0" indent="0" algn="l" rtl="0">
                        <a:spcBef>
                          <a:spcPts val="0"/>
                        </a:spcBef>
                        <a:buSzPct val="25000"/>
                        <a:buNone/>
                      </a:pPr>
                      <a:r>
                        <a:rPr lang="en-US" sz="1400"/>
                        <a:t>Posttraumatic stress disorder</a:t>
                      </a:r>
                    </a:p>
                  </a:txBody>
                  <a:tcPr marL="91450" marR="91450" marT="45725" marB="45725"/>
                </a:tc>
                <a:tc>
                  <a:txBody>
                    <a:bodyPr/>
                    <a:lstStyle/>
                    <a:p>
                      <a:pPr marL="0" marR="0" lvl="0" indent="0" algn="l" rtl="0">
                        <a:spcBef>
                          <a:spcPts val="0"/>
                        </a:spcBef>
                        <a:spcAft>
                          <a:spcPts val="0"/>
                        </a:spcAft>
                        <a:buSzPct val="25000"/>
                        <a:buNone/>
                      </a:pPr>
                      <a:r>
                        <a:rPr lang="en-US" sz="1400"/>
                        <a:t>18.1% or 42.5 million</a:t>
                      </a:r>
                    </a:p>
                    <a:p>
                      <a:pPr marL="0" marR="0" lvl="0" indent="0" algn="l" rtl="0">
                        <a:lnSpc>
                          <a:spcPct val="100000"/>
                        </a:lnSpc>
                        <a:spcBef>
                          <a:spcPts val="0"/>
                        </a:spcBef>
                        <a:spcAft>
                          <a:spcPts val="0"/>
                        </a:spcAft>
                        <a:buClr>
                          <a:schemeClr val="dk1"/>
                        </a:buClr>
                        <a:buSzPct val="25000"/>
                        <a:buFont typeface="Arial"/>
                        <a:buNone/>
                      </a:pPr>
                      <a:r>
                        <a:rPr lang="en-US" sz="1400"/>
                        <a:t>8.7% or 20.4 million</a:t>
                      </a:r>
                    </a:p>
                    <a:p>
                      <a:pPr marL="0" marR="0" lvl="0" indent="0" algn="l" rtl="0">
                        <a:lnSpc>
                          <a:spcPct val="100000"/>
                        </a:lnSpc>
                        <a:spcBef>
                          <a:spcPts val="0"/>
                        </a:spcBef>
                        <a:spcAft>
                          <a:spcPts val="0"/>
                        </a:spcAft>
                        <a:buClr>
                          <a:schemeClr val="dk1"/>
                        </a:buClr>
                        <a:buSzPct val="25000"/>
                        <a:buFont typeface="Arial"/>
                        <a:buNone/>
                      </a:pPr>
                      <a:r>
                        <a:rPr lang="en-US" sz="1400"/>
                        <a:t>6.8% or 16 million</a:t>
                      </a:r>
                    </a:p>
                    <a:p>
                      <a:pPr marL="0" marR="0" lvl="0" indent="0" algn="l" rtl="0">
                        <a:lnSpc>
                          <a:spcPct val="100000"/>
                        </a:lnSpc>
                        <a:spcBef>
                          <a:spcPts val="0"/>
                        </a:spcBef>
                        <a:spcAft>
                          <a:spcPts val="0"/>
                        </a:spcAft>
                        <a:buClr>
                          <a:schemeClr val="dk1"/>
                        </a:buClr>
                        <a:buSzPct val="25000"/>
                        <a:buFont typeface="Arial"/>
                        <a:buNone/>
                      </a:pPr>
                      <a:r>
                        <a:rPr lang="en-US" sz="1400"/>
                        <a:t>2.7% or 6.3 million</a:t>
                      </a:r>
                    </a:p>
                    <a:p>
                      <a:pPr marL="0" marR="0" lvl="0" indent="0" algn="l" rtl="0">
                        <a:spcBef>
                          <a:spcPts val="0"/>
                        </a:spcBef>
                        <a:spcAft>
                          <a:spcPts val="0"/>
                        </a:spcAft>
                        <a:buSzPct val="25000"/>
                        <a:buNone/>
                      </a:pPr>
                      <a:r>
                        <a:rPr lang="en-US" sz="1400"/>
                        <a:t>0.8% or 1.9 million</a:t>
                      </a:r>
                    </a:p>
                    <a:p>
                      <a:pPr marL="0" marR="0" lvl="0" indent="0" algn="l" rtl="0">
                        <a:lnSpc>
                          <a:spcPct val="100000"/>
                        </a:lnSpc>
                        <a:spcBef>
                          <a:spcPts val="0"/>
                        </a:spcBef>
                        <a:spcAft>
                          <a:spcPts val="0"/>
                        </a:spcAft>
                        <a:buClr>
                          <a:schemeClr val="dk1"/>
                        </a:buClr>
                        <a:buSzPct val="25000"/>
                        <a:buFont typeface="Arial"/>
                        <a:buNone/>
                      </a:pPr>
                      <a:r>
                        <a:rPr lang="en-US" sz="1400"/>
                        <a:t>3.1% or 7.3 million</a:t>
                      </a:r>
                    </a:p>
                    <a:p>
                      <a:pPr marL="0" marR="0" lvl="0" indent="0" algn="l" rtl="0">
                        <a:lnSpc>
                          <a:spcPct val="100000"/>
                        </a:lnSpc>
                        <a:spcBef>
                          <a:spcPts val="0"/>
                        </a:spcBef>
                        <a:spcAft>
                          <a:spcPts val="0"/>
                        </a:spcAft>
                        <a:buClr>
                          <a:schemeClr val="dk1"/>
                        </a:buClr>
                        <a:buSzPct val="25000"/>
                        <a:buFont typeface="Arial"/>
                        <a:buNone/>
                      </a:pPr>
                      <a:r>
                        <a:rPr lang="en-US" sz="1400"/>
                        <a:t>1% or 2.3 million</a:t>
                      </a:r>
                    </a:p>
                    <a:p>
                      <a:pPr marL="0" marR="0" lvl="0" indent="0" algn="l" rtl="0">
                        <a:lnSpc>
                          <a:spcPct val="100000"/>
                        </a:lnSpc>
                        <a:spcBef>
                          <a:spcPts val="0"/>
                        </a:spcBef>
                        <a:spcAft>
                          <a:spcPts val="0"/>
                        </a:spcAft>
                        <a:buClr>
                          <a:schemeClr val="dk1"/>
                        </a:buClr>
                        <a:buSzPct val="25000"/>
                        <a:buFont typeface="Arial"/>
                        <a:buNone/>
                      </a:pPr>
                      <a:r>
                        <a:rPr lang="en-US" sz="1400"/>
                        <a:t>3.5% or 8.2 million</a:t>
                      </a:r>
                    </a:p>
                    <a:p>
                      <a:pPr marL="0" marR="0" lvl="0" indent="0" algn="l" rtl="0">
                        <a:spcBef>
                          <a:spcPts val="0"/>
                        </a:spcBef>
                        <a:buSzPct val="25000"/>
                        <a:buNone/>
                      </a:pPr>
                      <a:endParaRPr sz="14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buSzPct val="25000"/>
                        <a:buNone/>
                      </a:pPr>
                      <a:r>
                        <a:rPr lang="en-US" sz="1400"/>
                        <a:t>Schizophrenia</a:t>
                      </a:r>
                    </a:p>
                  </a:txBody>
                  <a:tcPr marL="91450" marR="91450" marT="45725" marB="45725"/>
                </a:tc>
                <a:tc>
                  <a:txBody>
                    <a:bodyPr/>
                    <a:lstStyle/>
                    <a:p>
                      <a:pPr marL="0" marR="0" lvl="0" indent="0" algn="l" rtl="0">
                        <a:spcBef>
                          <a:spcPts val="0"/>
                        </a:spcBef>
                        <a:buSzPct val="25000"/>
                        <a:buNone/>
                      </a:pPr>
                      <a:r>
                        <a:rPr lang="en-US" sz="1400"/>
                        <a:t>All types</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a:t>1.1% or 2.6 million</a:t>
                      </a:r>
                    </a:p>
                  </a:txBody>
                  <a:tcPr marL="91450" marR="91450" marT="45725" marB="45725"/>
                </a:tc>
                <a:extLst>
                  <a:ext uri="{0D108BD9-81ED-4DB2-BD59-A6C34878D82A}">
                    <a16:rowId xmlns:a16="http://schemas.microsoft.com/office/drawing/2014/main" val="10003"/>
                  </a:ext>
                </a:extLst>
              </a:tr>
            </a:tbl>
          </a:graphicData>
        </a:graphic>
      </p:graphicFrame>
      <p:sp>
        <p:nvSpPr>
          <p:cNvPr id="554" name="Shape 554"/>
          <p:cNvSpPr txBox="1">
            <a:spLocks noGrp="1"/>
          </p:cNvSpPr>
          <p:nvPr>
            <p:ph type="body" idx="2"/>
          </p:nvPr>
        </p:nvSpPr>
        <p:spPr>
          <a:xfrm>
            <a:off x="363682" y="5562600"/>
            <a:ext cx="8229600" cy="609599"/>
          </a:xfrm>
          <a:prstGeom prst="rect">
            <a:avLst/>
          </a:prstGeom>
          <a:noFill/>
          <a:ln>
            <a:noFill/>
          </a:ln>
        </p:spPr>
        <p:txBody>
          <a:bodyPr lIns="0" tIns="0" rIns="0" bIns="0" anchor="t" anchorCtr="0">
            <a:noAutofit/>
          </a:bodyPr>
          <a:lstStyle/>
          <a:p>
            <a:pPr marL="117475" marR="0" lvl="0" indent="-117475" algn="l" rtl="0">
              <a:spcBef>
                <a:spcPts val="0"/>
              </a:spcBef>
              <a:buClr>
                <a:schemeClr val="lt1"/>
              </a:buClr>
              <a:buSzPct val="100000"/>
              <a:buFont typeface="Arial"/>
              <a:buChar char="•"/>
            </a:pPr>
            <a:r>
              <a:rPr lang="en-US" sz="1200" b="0" i="0" u="none" strike="noStrike" cap="none">
                <a:solidFill>
                  <a:schemeClr val="dk1"/>
                </a:solidFill>
                <a:latin typeface="Arial"/>
                <a:ea typeface="Arial"/>
                <a:cs typeface="Arial"/>
                <a:sym typeface="Arial"/>
              </a:rPr>
              <a:t>*Percentage of adults over age 18 affected annually and approximate number within the population based on 2010 United States Census data. Adapted from National Institute of Mental Health (2013). Table uses terminology from both the </a:t>
            </a:r>
            <a:r>
              <a:rPr lang="en-US" sz="1200" b="0" i="1" u="none" strike="noStrike" cap="none">
                <a:solidFill>
                  <a:schemeClr val="dk1"/>
                </a:solidFill>
                <a:latin typeface="Arial"/>
                <a:ea typeface="Arial"/>
                <a:cs typeface="Arial"/>
                <a:sym typeface="Arial"/>
              </a:rPr>
              <a:t>DSM-IV</a:t>
            </a:r>
            <a:r>
              <a:rPr lang="en-US" sz="1200" b="0" i="0" u="none" strike="noStrike" cap="none">
                <a:solidFill>
                  <a:schemeClr val="dk1"/>
                </a:solidFill>
                <a:latin typeface="Arial"/>
                <a:ea typeface="Arial"/>
                <a:cs typeface="Arial"/>
                <a:sym typeface="Arial"/>
              </a:rPr>
              <a:t> and </a:t>
            </a:r>
            <a:r>
              <a:rPr lang="en-US" sz="1200" b="0" i="1" u="none" strike="noStrike" cap="none">
                <a:solidFill>
                  <a:schemeClr val="dk1"/>
                </a:solidFill>
                <a:latin typeface="Arial"/>
                <a:ea typeface="Arial"/>
                <a:cs typeface="Arial"/>
                <a:sym typeface="Arial"/>
              </a:rPr>
              <a:t>DSM-5</a:t>
            </a:r>
            <a:r>
              <a:rPr lang="en-US" sz="1200" b="0" i="0" u="none" strike="noStrike" cap="none">
                <a:solidFill>
                  <a:schemeClr val="dk1"/>
                </a:solidFill>
                <a:latin typeface="Arial"/>
                <a:ea typeface="Arial"/>
                <a:cs typeface="Arial"/>
                <a:sym typeface="Arial"/>
              </a:rPr>
              <a:t> (American Psychiatric Association, 2000, 2013).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Diagnosing and Classifying Disorders </a:t>
            </a:r>
            <a:r>
              <a:rPr lang="en-US" sz="2000" b="1" i="0" u="none" strike="noStrike" cap="none">
                <a:solidFill>
                  <a:srgbClr val="007FA3"/>
                </a:solidFill>
                <a:latin typeface="Arial"/>
                <a:ea typeface="Arial"/>
                <a:cs typeface="Arial"/>
                <a:sym typeface="Arial"/>
              </a:rPr>
              <a:t>3 of 3</a:t>
            </a:r>
          </a:p>
        </p:txBody>
      </p:sp>
      <p:sp>
        <p:nvSpPr>
          <p:cNvPr id="560" name="Shape 56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Pros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Provide a common language to professionals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Establish distinct categories of diagnosis for treatment and understanding</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Overly prejudicial</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“Psychology student’s syndrome”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457200" y="215371"/>
            <a:ext cx="8610599"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Anxiety Disorders </a:t>
            </a:r>
            <a:r>
              <a:rPr lang="en-US" sz="2000" b="1" i="0" u="none" strike="noStrike" cap="none">
                <a:solidFill>
                  <a:srgbClr val="007FA3"/>
                </a:solidFill>
                <a:latin typeface="Arial"/>
                <a:ea typeface="Arial"/>
                <a:cs typeface="Arial"/>
                <a:sym typeface="Arial"/>
              </a:rPr>
              <a:t>1 of 5</a:t>
            </a:r>
          </a:p>
        </p:txBody>
      </p:sp>
      <p:sp>
        <p:nvSpPr>
          <p:cNvPr id="566" name="Shape 566"/>
          <p:cNvSpPr txBox="1">
            <a:spLocks noGrp="1"/>
          </p:cNvSpPr>
          <p:nvPr>
            <p:ph type="body" idx="1"/>
          </p:nvPr>
        </p:nvSpPr>
        <p:spPr>
          <a:xfrm>
            <a:off x="506977" y="856566"/>
            <a:ext cx="8229600" cy="66743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14.4 </a:t>
            </a:r>
            <a:r>
              <a:rPr lang="en-US" sz="1800" b="0" i="0" u="none" strike="noStrike" cap="none">
                <a:solidFill>
                  <a:srgbClr val="007FA3"/>
                </a:solidFill>
                <a:latin typeface="Arial"/>
                <a:ea typeface="Arial"/>
                <a:cs typeface="Arial"/>
                <a:sym typeface="Arial"/>
              </a:rPr>
              <a:t>Identify different types of anxiety disorders and their symptoms.</a:t>
            </a:r>
          </a:p>
        </p:txBody>
      </p:sp>
      <p:sp>
        <p:nvSpPr>
          <p:cNvPr id="567" name="Shape 56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Anxiety disorders: the main symptom is excessive or unrealistic worry and fearfulness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Free-floating anxiety: anxiety unrelated to any realistic, known source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Anxiety Disorders </a:t>
            </a:r>
            <a:r>
              <a:rPr lang="en-US" sz="2000" b="1" i="0" u="none" strike="noStrike" cap="none">
                <a:solidFill>
                  <a:srgbClr val="007FA3"/>
                </a:solidFill>
                <a:latin typeface="Arial"/>
                <a:ea typeface="Arial"/>
                <a:cs typeface="Arial"/>
                <a:sym typeface="Arial"/>
              </a:rPr>
              <a:t>2 of 5</a:t>
            </a:r>
          </a:p>
        </p:txBody>
      </p:sp>
      <p:sp>
        <p:nvSpPr>
          <p:cNvPr id="573" name="Shape 57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Phobia: an irrational, persistent fear of an object, situation, or social activity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Social phobia (social anxiety disorder): fear of interacting with others or being in social situations that might lead to a negative evaluation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Specific phobia: fear of objects or specific situations or events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Anxiety Disorders </a:t>
            </a:r>
            <a:r>
              <a:rPr lang="en-US" sz="2000" b="1" i="0" u="none" strike="noStrike" cap="none">
                <a:solidFill>
                  <a:srgbClr val="007FA3"/>
                </a:solidFill>
                <a:latin typeface="Arial"/>
                <a:ea typeface="Arial"/>
                <a:cs typeface="Arial"/>
                <a:sym typeface="Arial"/>
              </a:rPr>
              <a:t>3 of 5</a:t>
            </a:r>
          </a:p>
        </p:txBody>
      </p:sp>
      <p:sp>
        <p:nvSpPr>
          <p:cNvPr id="579" name="Shape 57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Claustrophobia: fear of being in a small, enclosed space</a:t>
            </a:r>
          </a:p>
          <a:p>
            <a:pPr marL="256032" marR="0" lvl="0" indent="-256032" algn="l" rtl="0">
              <a:spcBef>
                <a:spcPts val="12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Acrophobia: fear of heights</a:t>
            </a:r>
          </a:p>
          <a:p>
            <a:pPr marL="256032" marR="0" lvl="0" indent="-256032" algn="l" rtl="0">
              <a:spcBef>
                <a:spcPts val="12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Agoraphobia: fear of being in a place or situation from which escape is difficult or impossible</a:t>
            </a:r>
          </a:p>
          <a:p>
            <a:pPr marL="742950" marR="0" lvl="1" indent="-285750" algn="l" rtl="0">
              <a:spcBef>
                <a:spcPts val="12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Diagnosis requires that one feels anxiety in at least two of five situations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Anxiety Disorders </a:t>
            </a:r>
            <a:r>
              <a:rPr lang="en-US" sz="2000" b="1" i="0" u="none" strike="noStrike" cap="none">
                <a:solidFill>
                  <a:srgbClr val="007FA3"/>
                </a:solidFill>
                <a:latin typeface="Arial"/>
                <a:ea typeface="Arial"/>
                <a:cs typeface="Arial"/>
                <a:sym typeface="Arial"/>
              </a:rPr>
              <a:t>4 of 5</a:t>
            </a:r>
          </a:p>
        </p:txBody>
      </p:sp>
      <p:sp>
        <p:nvSpPr>
          <p:cNvPr id="585" name="Shape 58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Panic disorder: panic attacks occur frequently enough to cause the person difficulty in adjusting to daily life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Panic attack: sudden onset of intense panic in which multiple physical symptoms of stress occur, often with feelings that one is dying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Psychology</a:t>
            </a:r>
          </a:p>
        </p:txBody>
      </p:sp>
      <p:sp>
        <p:nvSpPr>
          <p:cNvPr id="474" name="Shape 474"/>
          <p:cNvSpPr txBox="1">
            <a:spLocks noGrp="1"/>
          </p:cNvSpPr>
          <p:nvPr>
            <p:ph type="body" idx="1"/>
          </p:nvPr>
        </p:nvSpPr>
        <p:spPr>
          <a:xfrm>
            <a:off x="457200" y="816429"/>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a:solidFill>
                  <a:srgbClr val="007FA3"/>
                </a:solidFill>
                <a:latin typeface="Arial"/>
                <a:ea typeface="Arial"/>
                <a:cs typeface="Arial"/>
                <a:sym typeface="Arial"/>
              </a:rPr>
              <a:t>Fifth Edition</a:t>
            </a:r>
          </a:p>
        </p:txBody>
      </p:sp>
      <p:sp>
        <p:nvSpPr>
          <p:cNvPr id="475" name="Shape 475"/>
          <p:cNvSpPr txBox="1">
            <a:spLocks noGrp="1"/>
          </p:cNvSpPr>
          <p:nvPr>
            <p:ph type="body" idx="2"/>
          </p:nvPr>
        </p:nvSpPr>
        <p:spPr>
          <a:xfrm>
            <a:off x="5029200" y="1600200"/>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a:solidFill>
                  <a:schemeClr val="dk1"/>
                </a:solidFill>
                <a:latin typeface="Arial"/>
                <a:ea typeface="Arial"/>
                <a:cs typeface="Arial"/>
                <a:sym typeface="Arial"/>
              </a:rPr>
              <a:t>Chapter  </a:t>
            </a:r>
            <a:r>
              <a:rPr lang="en-US" sz="3000" b="0" i="0" u="none" strike="noStrike" cap="none">
                <a:solidFill>
                  <a:schemeClr val="lt1"/>
                </a:solidFill>
                <a:latin typeface="Arial"/>
                <a:ea typeface="Arial"/>
                <a:cs typeface="Arial"/>
                <a:sym typeface="Arial"/>
              </a:rPr>
              <a:t>14</a:t>
            </a:r>
          </a:p>
        </p:txBody>
      </p:sp>
      <p:sp>
        <p:nvSpPr>
          <p:cNvPr id="476" name="Shape 476"/>
          <p:cNvSpPr/>
          <p:nvPr/>
        </p:nvSpPr>
        <p:spPr>
          <a:xfrm>
            <a:off x="6477000" y="2667000"/>
            <a:ext cx="762000" cy="685799"/>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SzPct val="25000"/>
              <a:buNone/>
            </a:pPr>
            <a:r>
              <a:rPr lang="en-US" sz="2500" b="1" i="0" u="none" strike="noStrike" cap="none">
                <a:solidFill>
                  <a:schemeClr val="lt1"/>
                </a:solidFill>
                <a:latin typeface="Arial"/>
                <a:ea typeface="Arial"/>
                <a:cs typeface="Arial"/>
                <a:sym typeface="Arial"/>
              </a:rPr>
              <a:t>14</a:t>
            </a:r>
          </a:p>
        </p:txBody>
      </p:sp>
      <p:sp>
        <p:nvSpPr>
          <p:cNvPr id="477" name="Shape 477"/>
          <p:cNvSpPr txBox="1">
            <a:spLocks noGrp="1"/>
          </p:cNvSpPr>
          <p:nvPr>
            <p:ph type="body" idx="3"/>
          </p:nvPr>
        </p:nvSpPr>
        <p:spPr>
          <a:xfrm>
            <a:off x="5029200" y="3352800"/>
            <a:ext cx="3657600" cy="2939617"/>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200" b="1" i="0" u="none" strike="noStrike" cap="none">
                <a:solidFill>
                  <a:schemeClr val="dk1"/>
                </a:solidFill>
                <a:latin typeface="Arial"/>
                <a:ea typeface="Arial"/>
                <a:cs typeface="Arial"/>
                <a:sym typeface="Arial"/>
              </a:rPr>
              <a:t>Psychological Disorders</a:t>
            </a:r>
          </a:p>
        </p:txBody>
      </p:sp>
      <p:pic>
        <p:nvPicPr>
          <p:cNvPr id="478" name="Shape 478"/>
          <p:cNvPicPr preferRelativeResize="0"/>
          <p:nvPr/>
        </p:nvPicPr>
        <p:blipFill rotWithShape="1">
          <a:blip r:embed="rId3">
            <a:alphaModFix/>
          </a:blip>
          <a:srcRect/>
          <a:stretch/>
        </p:blipFill>
        <p:spPr>
          <a:xfrm>
            <a:off x="1211704" y="990600"/>
            <a:ext cx="3772288" cy="5867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Anxiety Disorders </a:t>
            </a:r>
            <a:r>
              <a:rPr lang="en-US" sz="2000" b="1" i="0" u="none" strike="noStrike" cap="none">
                <a:solidFill>
                  <a:srgbClr val="007FA3"/>
                </a:solidFill>
                <a:latin typeface="Arial"/>
                <a:ea typeface="Arial"/>
                <a:cs typeface="Arial"/>
                <a:sym typeface="Arial"/>
              </a:rPr>
              <a:t>5 of 5</a:t>
            </a:r>
          </a:p>
        </p:txBody>
      </p:sp>
      <p:sp>
        <p:nvSpPr>
          <p:cNvPr id="591" name="Shape 59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Generalized anxiety disorder: excessive anxieties and worries occur more days than not for at least 6 months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a:spLocks noGrp="1"/>
          </p:cNvSpPr>
          <p:nvPr>
            <p:ph type="title"/>
          </p:nvPr>
        </p:nvSpPr>
        <p:spPr>
          <a:xfrm>
            <a:off x="475672" y="152400"/>
            <a:ext cx="8458200" cy="4704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2800" b="1" i="0" u="none" strike="noStrike" cap="none">
                <a:solidFill>
                  <a:srgbClr val="007FA3"/>
                </a:solidFill>
                <a:latin typeface="Arial"/>
                <a:ea typeface="Arial"/>
                <a:cs typeface="Arial"/>
                <a:sym typeface="Arial"/>
              </a:rPr>
              <a:t>Table 14.2 Anxiety Disorders and their Symptoms</a:t>
            </a:r>
          </a:p>
        </p:txBody>
      </p:sp>
      <p:graphicFrame>
        <p:nvGraphicFramePr>
          <p:cNvPr id="597" name="Shape 597"/>
          <p:cNvGraphicFramePr/>
          <p:nvPr/>
        </p:nvGraphicFramePr>
        <p:xfrm>
          <a:off x="666172" y="838200"/>
          <a:ext cx="3000000" cy="3000000"/>
        </p:xfrm>
        <a:graphic>
          <a:graphicData uri="http://schemas.openxmlformats.org/drawingml/2006/table">
            <a:tbl>
              <a:tblPr firstRow="1" bandRow="1">
                <a:noFill/>
                <a:tableStyleId>{B03353F6-D3C6-4303-BAE8-B0E4D2D4BD55}</a:tableStyleId>
              </a:tblPr>
              <a:tblGrid>
                <a:gridCol w="1824400">
                  <a:extLst>
                    <a:ext uri="{9D8B030D-6E8A-4147-A177-3AD203B41FA5}">
                      <a16:colId xmlns:a16="http://schemas.microsoft.com/office/drawing/2014/main" val="20000"/>
                    </a:ext>
                  </a:extLst>
                </a:gridCol>
                <a:gridCol w="3066350">
                  <a:extLst>
                    <a:ext uri="{9D8B030D-6E8A-4147-A177-3AD203B41FA5}">
                      <a16:colId xmlns:a16="http://schemas.microsoft.com/office/drawing/2014/main" val="20001"/>
                    </a:ext>
                  </a:extLst>
                </a:gridCol>
                <a:gridCol w="3186450">
                  <a:extLst>
                    <a:ext uri="{9D8B030D-6E8A-4147-A177-3AD203B41FA5}">
                      <a16:colId xmlns:a16="http://schemas.microsoft.com/office/drawing/2014/main" val="20002"/>
                    </a:ext>
                  </a:extLst>
                </a:gridCol>
              </a:tblGrid>
              <a:tr h="346900">
                <a:tc>
                  <a:txBody>
                    <a:bodyPr/>
                    <a:lstStyle/>
                    <a:p>
                      <a:pPr marL="0" marR="0" lvl="0" indent="0" algn="l" rtl="0">
                        <a:spcBef>
                          <a:spcPts val="0"/>
                        </a:spcBef>
                        <a:buSzPct val="25000"/>
                        <a:buNone/>
                      </a:pPr>
                      <a:r>
                        <a:rPr lang="en-US" sz="1600"/>
                        <a:t>Anxiety Disorder</a:t>
                      </a:r>
                    </a:p>
                  </a:txBody>
                  <a:tcPr marL="91450" marR="91450" marT="45725" marB="45725"/>
                </a:tc>
                <a:tc>
                  <a:txBody>
                    <a:bodyPr/>
                    <a:lstStyle/>
                    <a:p>
                      <a:pPr marL="0" marR="0" lvl="0" indent="0" algn="l" rtl="0">
                        <a:spcBef>
                          <a:spcPts val="0"/>
                        </a:spcBef>
                        <a:buSzPct val="25000"/>
                        <a:buNone/>
                      </a:pPr>
                      <a:r>
                        <a:rPr lang="en-US" sz="1600"/>
                        <a:t>Definition</a:t>
                      </a:r>
                    </a:p>
                  </a:txBody>
                  <a:tcPr marL="91450" marR="91450" marT="45725" marB="45725"/>
                </a:tc>
                <a:tc>
                  <a:txBody>
                    <a:bodyPr/>
                    <a:lstStyle/>
                    <a:p>
                      <a:pPr marL="0" marR="0" lvl="0" indent="0" algn="l" rtl="0">
                        <a:spcBef>
                          <a:spcPts val="0"/>
                        </a:spcBef>
                        <a:buSzPct val="25000"/>
                        <a:buNone/>
                      </a:pPr>
                      <a:r>
                        <a:rPr lang="en-US" sz="1600"/>
                        <a:t>Examples/Symptoms</a:t>
                      </a:r>
                    </a:p>
                  </a:txBody>
                  <a:tcPr marL="91450" marR="91450" marT="45725" marB="45725"/>
                </a:tc>
                <a:extLst>
                  <a:ext uri="{0D108BD9-81ED-4DB2-BD59-A6C34878D82A}">
                    <a16:rowId xmlns:a16="http://schemas.microsoft.com/office/drawing/2014/main" val="10000"/>
                  </a:ext>
                </a:extLst>
              </a:tr>
              <a:tr h="1040500">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Social Anxiety Disorder</a:t>
                      </a:r>
                    </a:p>
                  </a:txBody>
                  <a:tcPr marL="91450" marR="91450" marT="45725" marB="45725"/>
                </a:tc>
                <a:tc>
                  <a:txBody>
                    <a:bodyPr/>
                    <a:lstStyle/>
                    <a:p>
                      <a:pPr marL="0" marR="0" lvl="0" indent="0" algn="l" rtl="0">
                        <a:spcBef>
                          <a:spcPts val="0"/>
                        </a:spcBef>
                        <a:buSzPct val="25000"/>
                        <a:buNone/>
                      </a:pPr>
                      <a:r>
                        <a:rPr lang="en-US" sz="1400" b="0" i="0" u="none" strike="noStrike">
                          <a:solidFill>
                            <a:schemeClr val="dk1"/>
                          </a:solidFill>
                          <a:latin typeface="Arial"/>
                          <a:ea typeface="Arial"/>
                          <a:cs typeface="Arial"/>
                          <a:sym typeface="Arial"/>
                        </a:rPr>
                        <a:t>Fear of interacting with others or being in social situations that might lead to a negative</a:t>
                      </a:r>
                    </a:p>
                    <a:p>
                      <a:pPr marL="0" marR="0" lvl="0" indent="0" algn="l" rtl="0">
                        <a:spcBef>
                          <a:spcPts val="0"/>
                        </a:spcBef>
                        <a:buSzPct val="25000"/>
                        <a:buNone/>
                      </a:pPr>
                      <a:r>
                        <a:rPr lang="en-US" sz="1400" b="0" i="0" u="none" strike="noStrike">
                          <a:solidFill>
                            <a:schemeClr val="dk1"/>
                          </a:solidFill>
                          <a:latin typeface="Arial"/>
                          <a:ea typeface="Arial"/>
                          <a:cs typeface="Arial"/>
                          <a:sym typeface="Arial"/>
                        </a:rPr>
                        <a:t>evaluation</a:t>
                      </a:r>
                    </a:p>
                  </a:txBody>
                  <a:tcPr marL="91450" marR="91450" marT="45725" marB="45725"/>
                </a:tc>
                <a:tc>
                  <a:txBody>
                    <a:bodyPr/>
                    <a:lstStyle/>
                    <a:p>
                      <a:pPr marL="0" marR="0" lvl="0" indent="0" algn="l" rtl="0">
                        <a:spcBef>
                          <a:spcPts val="0"/>
                        </a:spcBef>
                        <a:buSzPct val="25000"/>
                        <a:buNone/>
                      </a:pPr>
                      <a:r>
                        <a:rPr lang="en-US" sz="1400" b="0" i="0" u="none" strike="noStrike">
                          <a:solidFill>
                            <a:schemeClr val="dk1"/>
                          </a:solidFill>
                          <a:latin typeface="Arial"/>
                          <a:ea typeface="Arial"/>
                          <a:cs typeface="Arial"/>
                          <a:sym typeface="Arial"/>
                        </a:rPr>
                        <a:t>Stage fright, fear of public</a:t>
                      </a:r>
                    </a:p>
                    <a:p>
                      <a:pPr marL="0" marR="0" lvl="0" indent="0" algn="l" rtl="0">
                        <a:spcBef>
                          <a:spcPts val="0"/>
                        </a:spcBef>
                        <a:buSzPct val="25000"/>
                        <a:buNone/>
                      </a:pPr>
                      <a:r>
                        <a:rPr lang="en-US" sz="1400" b="0" i="0" u="none" strike="noStrike">
                          <a:solidFill>
                            <a:schemeClr val="dk1"/>
                          </a:solidFill>
                          <a:latin typeface="Arial"/>
                          <a:ea typeface="Arial"/>
                          <a:cs typeface="Arial"/>
                          <a:sym typeface="Arial"/>
                        </a:rPr>
                        <a:t>speaking, fear of urinating in public, fear of eating with other people</a:t>
                      </a:r>
                    </a:p>
                  </a:txBody>
                  <a:tcPr marL="91450" marR="91450" marT="45725" marB="45725"/>
                </a:tc>
                <a:extLst>
                  <a:ext uri="{0D108BD9-81ED-4DB2-BD59-A6C34878D82A}">
                    <a16:rowId xmlns:a16="http://schemas.microsoft.com/office/drawing/2014/main" val="10001"/>
                  </a:ext>
                </a:extLst>
              </a:tr>
              <a:tr h="921600">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Specific Phobias</a:t>
                      </a:r>
                    </a:p>
                  </a:txBody>
                  <a:tcPr marL="91450" marR="91450" marT="45725" marB="45725"/>
                </a:tc>
                <a:tc>
                  <a:txBody>
                    <a:bodyPr/>
                    <a:lstStyle/>
                    <a:p>
                      <a:pPr marL="0" marR="0" lvl="0" indent="0" algn="l" rtl="0">
                        <a:spcBef>
                          <a:spcPts val="0"/>
                        </a:spcBef>
                        <a:buSzPct val="25000"/>
                        <a:buNone/>
                      </a:pPr>
                      <a:r>
                        <a:rPr lang="en-US" sz="1400" b="0" i="0" u="none" strike="noStrike">
                          <a:solidFill>
                            <a:schemeClr val="dk1"/>
                          </a:solidFill>
                          <a:latin typeface="Arial"/>
                          <a:ea typeface="Arial"/>
                          <a:cs typeface="Arial"/>
                          <a:sym typeface="Arial"/>
                        </a:rPr>
                        <a:t>Fear of objects or specific situations or events</a:t>
                      </a:r>
                    </a:p>
                  </a:txBody>
                  <a:tcPr marL="91450" marR="91450" marT="45725" marB="45725"/>
                </a:tc>
                <a:tc>
                  <a:txBody>
                    <a:bodyPr/>
                    <a:lstStyle/>
                    <a:p>
                      <a:pPr marL="0" marR="0" lvl="0" indent="0" algn="l" rtl="0">
                        <a:spcBef>
                          <a:spcPts val="0"/>
                        </a:spcBef>
                        <a:buSzPct val="25000"/>
                        <a:buNone/>
                      </a:pPr>
                      <a:r>
                        <a:rPr lang="en-US" sz="1400" b="0" i="0" u="none" strike="noStrike">
                          <a:solidFill>
                            <a:schemeClr val="dk1"/>
                          </a:solidFill>
                          <a:latin typeface="Arial"/>
                          <a:ea typeface="Arial"/>
                          <a:cs typeface="Arial"/>
                          <a:sym typeface="Arial"/>
                        </a:rPr>
                        <a:t>Fears of animals, the natural</a:t>
                      </a:r>
                    </a:p>
                    <a:p>
                      <a:pPr marL="0" marR="0" lvl="0" indent="0" algn="l" rtl="0">
                        <a:spcBef>
                          <a:spcPts val="0"/>
                        </a:spcBef>
                        <a:buSzPct val="25000"/>
                        <a:buNone/>
                      </a:pPr>
                      <a:r>
                        <a:rPr lang="en-US" sz="1400" b="0" i="0" u="none" strike="noStrike">
                          <a:solidFill>
                            <a:schemeClr val="dk1"/>
                          </a:solidFill>
                          <a:latin typeface="Arial"/>
                          <a:ea typeface="Arial"/>
                          <a:cs typeface="Arial"/>
                          <a:sym typeface="Arial"/>
                        </a:rPr>
                        <a:t>environment such as thunder</a:t>
                      </a:r>
                    </a:p>
                    <a:p>
                      <a:pPr marL="0" marR="0" lvl="0" indent="0" algn="l" rtl="0">
                        <a:spcBef>
                          <a:spcPts val="0"/>
                        </a:spcBef>
                        <a:buSzPct val="25000"/>
                        <a:buNone/>
                      </a:pPr>
                      <a:r>
                        <a:rPr lang="en-US" sz="1400" b="0" i="0" u="none" strike="noStrike">
                          <a:solidFill>
                            <a:schemeClr val="dk1"/>
                          </a:solidFill>
                          <a:latin typeface="Arial"/>
                          <a:ea typeface="Arial"/>
                          <a:cs typeface="Arial"/>
                          <a:sym typeface="Arial"/>
                        </a:rPr>
                        <a:t>storms, blood injections/injury,</a:t>
                      </a:r>
                    </a:p>
                    <a:p>
                      <a:pPr marL="0" marR="0" lvl="0" indent="0" algn="l" rtl="0">
                        <a:spcBef>
                          <a:spcPts val="0"/>
                        </a:spcBef>
                        <a:buSzPct val="25000"/>
                        <a:buNone/>
                      </a:pPr>
                      <a:r>
                        <a:rPr lang="en-US" sz="1400" b="0" i="0" u="none" strike="noStrike">
                          <a:solidFill>
                            <a:schemeClr val="dk1"/>
                          </a:solidFill>
                          <a:latin typeface="Arial"/>
                          <a:ea typeface="Arial"/>
                          <a:cs typeface="Arial"/>
                          <a:sym typeface="Arial"/>
                        </a:rPr>
                        <a:t>specific situations such as flying</a:t>
                      </a:r>
                    </a:p>
                  </a:txBody>
                  <a:tcPr marL="91450" marR="91450" marT="45725" marB="45725"/>
                </a:tc>
                <a:extLst>
                  <a:ext uri="{0D108BD9-81ED-4DB2-BD59-A6C34878D82A}">
                    <a16:rowId xmlns:a16="http://schemas.microsoft.com/office/drawing/2014/main" val="10002"/>
                  </a:ext>
                </a:extLst>
              </a:tr>
              <a:tr h="802675">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Agoraphobia</a:t>
                      </a:r>
                    </a:p>
                  </a:txBody>
                  <a:tcPr marL="91450" marR="91450" marT="45725" marB="45725"/>
                </a:tc>
                <a:tc>
                  <a:txBody>
                    <a:bodyPr/>
                    <a:lstStyle/>
                    <a:p>
                      <a:pPr marL="0" marR="0" lvl="0" indent="0" algn="l" rtl="0">
                        <a:spcBef>
                          <a:spcPts val="0"/>
                        </a:spcBef>
                        <a:buSzPct val="25000"/>
                        <a:buNone/>
                      </a:pPr>
                      <a:r>
                        <a:rPr lang="en-US" sz="1400" b="0" i="0" u="none" strike="noStrike">
                          <a:solidFill>
                            <a:schemeClr val="dk1"/>
                          </a:solidFill>
                          <a:latin typeface="Arial"/>
                          <a:ea typeface="Arial"/>
                          <a:cs typeface="Arial"/>
                          <a:sym typeface="Arial"/>
                        </a:rPr>
                        <a:t>Fear of being in a place or situation from which escape is difficult or impossible</a:t>
                      </a:r>
                    </a:p>
                  </a:txBody>
                  <a:tcPr marL="91450" marR="91450" marT="45725" marB="45725"/>
                </a:tc>
                <a:tc>
                  <a:txBody>
                    <a:bodyPr/>
                    <a:lstStyle/>
                    <a:p>
                      <a:pPr marL="0" marR="0" lvl="0" indent="0" algn="l" rtl="0">
                        <a:spcBef>
                          <a:spcPts val="0"/>
                        </a:spcBef>
                        <a:buSzPct val="25000"/>
                        <a:buNone/>
                      </a:pPr>
                      <a:r>
                        <a:rPr lang="en-US" sz="1400" b="0" i="0" u="none" strike="noStrike">
                          <a:solidFill>
                            <a:schemeClr val="dk1"/>
                          </a:solidFill>
                          <a:latin typeface="Arial"/>
                          <a:ea typeface="Arial"/>
                          <a:cs typeface="Arial"/>
                          <a:sym typeface="Arial"/>
                        </a:rPr>
                        <a:t>Using public transportation, open spaces, enclosed spaces, being in a crowd</a:t>
                      </a:r>
                    </a:p>
                  </a:txBody>
                  <a:tcPr marL="91450" marR="91450" marT="45725" marB="45725"/>
                </a:tc>
                <a:extLst>
                  <a:ext uri="{0D108BD9-81ED-4DB2-BD59-A6C34878D82A}">
                    <a16:rowId xmlns:a16="http://schemas.microsoft.com/office/drawing/2014/main" val="10003"/>
                  </a:ext>
                </a:extLst>
              </a:tr>
              <a:tr h="1040500">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Panic Disorder</a:t>
                      </a:r>
                    </a:p>
                  </a:txBody>
                  <a:tcPr marL="91450" marR="91450" marT="45725" marB="45725"/>
                </a:tc>
                <a:tc>
                  <a:txBody>
                    <a:bodyPr/>
                    <a:lstStyle/>
                    <a:p>
                      <a:pPr marL="0" marR="0" lvl="0" indent="0" algn="l" rtl="0">
                        <a:spcBef>
                          <a:spcPts val="0"/>
                        </a:spcBef>
                        <a:buSzPct val="25000"/>
                        <a:buNone/>
                      </a:pPr>
                      <a:r>
                        <a:rPr lang="en-US" sz="1400" b="0" i="0" u="none" strike="noStrike">
                          <a:solidFill>
                            <a:schemeClr val="dk1"/>
                          </a:solidFill>
                          <a:latin typeface="Arial"/>
                          <a:ea typeface="Arial"/>
                          <a:cs typeface="Arial"/>
                          <a:sym typeface="Arial"/>
                        </a:rPr>
                        <a:t>Disorder in which panic attacks occur more than once or repeatedly and cause persistent worry or changes in behavior</a:t>
                      </a:r>
                    </a:p>
                  </a:txBody>
                  <a:tcPr marL="91450" marR="91450" marT="45725" marB="45725"/>
                </a:tc>
                <a:tc>
                  <a:txBody>
                    <a:bodyPr/>
                    <a:lstStyle/>
                    <a:p>
                      <a:pPr marL="0" marR="0" lvl="0" indent="0" algn="l" rtl="0">
                        <a:spcBef>
                          <a:spcPts val="0"/>
                        </a:spcBef>
                        <a:buSzPct val="25000"/>
                        <a:buNone/>
                      </a:pPr>
                      <a:r>
                        <a:rPr lang="en-US" sz="1400" b="0" i="0" u="none" strike="noStrike">
                          <a:solidFill>
                            <a:schemeClr val="dk1"/>
                          </a:solidFill>
                          <a:latin typeface="Arial"/>
                          <a:ea typeface="Arial"/>
                          <a:cs typeface="Arial"/>
                          <a:sym typeface="Arial"/>
                        </a:rPr>
                        <a:t>Various physical symptoms: racing heart, dizziness, rapid breathing, dulled senses, along with uncontrollable feelings of terror</a:t>
                      </a:r>
                    </a:p>
                  </a:txBody>
                  <a:tcPr marL="91450" marR="91450" marT="45725" marB="45725"/>
                </a:tc>
                <a:extLst>
                  <a:ext uri="{0D108BD9-81ED-4DB2-BD59-A6C34878D82A}">
                    <a16:rowId xmlns:a16="http://schemas.microsoft.com/office/drawing/2014/main" val="10004"/>
                  </a:ext>
                </a:extLst>
              </a:tr>
              <a:tr h="1278350">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Generalized Anxiety</a:t>
                      </a:r>
                    </a:p>
                    <a:p>
                      <a:pPr marL="0" marR="0" lvl="0" indent="0" algn="l" rtl="0">
                        <a:spcBef>
                          <a:spcPts val="0"/>
                        </a:spcBef>
                        <a:buSzPct val="25000"/>
                        <a:buNone/>
                      </a:pPr>
                      <a:r>
                        <a:rPr lang="en-US" sz="1600" b="0" i="0" u="none" strike="noStrike">
                          <a:solidFill>
                            <a:schemeClr val="dk1"/>
                          </a:solidFill>
                          <a:latin typeface="Arial"/>
                          <a:ea typeface="Arial"/>
                          <a:cs typeface="Arial"/>
                          <a:sym typeface="Arial"/>
                        </a:rPr>
                        <a:t>Disorder</a:t>
                      </a:r>
                    </a:p>
                  </a:txBody>
                  <a:tcPr marL="91450" marR="91450" marT="45725" marB="45725"/>
                </a:tc>
                <a:tc>
                  <a:txBody>
                    <a:bodyPr/>
                    <a:lstStyle/>
                    <a:p>
                      <a:pPr marL="0" marR="0" lvl="0" indent="0" algn="l" rtl="0">
                        <a:spcBef>
                          <a:spcPts val="0"/>
                        </a:spcBef>
                        <a:buSzPct val="25000"/>
                        <a:buNone/>
                      </a:pPr>
                      <a:r>
                        <a:rPr lang="en-US" sz="1400" b="0" i="0" u="none" strike="noStrike">
                          <a:solidFill>
                            <a:schemeClr val="dk1"/>
                          </a:solidFill>
                          <a:latin typeface="Arial"/>
                          <a:ea typeface="Arial"/>
                          <a:cs typeface="Arial"/>
                          <a:sym typeface="Arial"/>
                        </a:rPr>
                        <a:t>Disorder in which a person has feelings of dread and impending doom along with physical symptoms of stress, which lasts 6 months or more</a:t>
                      </a:r>
                    </a:p>
                  </a:txBody>
                  <a:tcPr marL="91450" marR="91450" marT="45725" marB="45725"/>
                </a:tc>
                <a:tc>
                  <a:txBody>
                    <a:bodyPr/>
                    <a:lstStyle/>
                    <a:p>
                      <a:pPr marL="0" marR="0" lvl="0" indent="0" algn="l" rtl="0">
                        <a:spcBef>
                          <a:spcPts val="0"/>
                        </a:spcBef>
                        <a:buSzPct val="25000"/>
                        <a:buNone/>
                      </a:pPr>
                      <a:r>
                        <a:rPr lang="en-US" sz="1400" b="0" i="0" u="none" strike="noStrike">
                          <a:solidFill>
                            <a:schemeClr val="dk1"/>
                          </a:solidFill>
                          <a:latin typeface="Arial"/>
                          <a:ea typeface="Arial"/>
                          <a:cs typeface="Arial"/>
                          <a:sym typeface="Arial"/>
                        </a:rPr>
                        <a:t>Tendency to worry about situations, people, or objects that are not really problems, tension, muscle aches, sleeping problems,</a:t>
                      </a:r>
                    </a:p>
                    <a:p>
                      <a:pPr marL="0" marR="0" lvl="0" indent="0" algn="l" rtl="0">
                        <a:spcBef>
                          <a:spcPts val="0"/>
                        </a:spcBef>
                        <a:buSzPct val="25000"/>
                        <a:buNone/>
                      </a:pPr>
                      <a:r>
                        <a:rPr lang="en-US" sz="1400" b="0" i="0" u="none" strike="noStrike">
                          <a:solidFill>
                            <a:schemeClr val="dk1"/>
                          </a:solidFill>
                          <a:latin typeface="Arial"/>
                          <a:ea typeface="Arial"/>
                          <a:cs typeface="Arial"/>
                          <a:sym typeface="Arial"/>
                        </a:rPr>
                        <a:t>problems concentrating</a:t>
                      </a: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Other Disorders Related to Anxiety </a:t>
            </a:r>
            <a:r>
              <a:rPr lang="en-US" sz="2000" b="1" i="0" u="none" strike="noStrike" cap="none">
                <a:solidFill>
                  <a:srgbClr val="007FA3"/>
                </a:solidFill>
                <a:latin typeface="Arial"/>
                <a:ea typeface="Arial"/>
                <a:cs typeface="Arial"/>
                <a:sym typeface="Arial"/>
              </a:rPr>
              <a:t>1 of 3</a:t>
            </a:r>
          </a:p>
        </p:txBody>
      </p:sp>
      <p:sp>
        <p:nvSpPr>
          <p:cNvPr id="603" name="Shape 603"/>
          <p:cNvSpPr txBox="1">
            <a:spLocks noGrp="1"/>
          </p:cNvSpPr>
          <p:nvPr>
            <p:ph type="body" idx="1"/>
          </p:nvPr>
        </p:nvSpPr>
        <p:spPr>
          <a:xfrm>
            <a:off x="506977" y="856566"/>
            <a:ext cx="8229600" cy="66743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14.5 Describe obsessive-compulsive disorder and stress-related disorders.</a:t>
            </a:r>
          </a:p>
        </p:txBody>
      </p:sp>
      <p:sp>
        <p:nvSpPr>
          <p:cNvPr id="604" name="Shape 60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Obsessive-compulsive disorder: intruding, recurring thoughts or obsessions create anxiety that is relieved by performing a repetitive, ritualistic behavior (compulsion)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Other Disorders Related to Anxiety </a:t>
            </a:r>
            <a:r>
              <a:rPr lang="en-US" sz="2000" b="1" i="0" u="none" strike="noStrike" cap="none">
                <a:solidFill>
                  <a:srgbClr val="007FA3"/>
                </a:solidFill>
                <a:latin typeface="Arial"/>
                <a:ea typeface="Arial"/>
                <a:cs typeface="Arial"/>
                <a:sym typeface="Arial"/>
              </a:rPr>
              <a:t>2 of 3</a:t>
            </a:r>
          </a:p>
        </p:txBody>
      </p:sp>
      <p:sp>
        <p:nvSpPr>
          <p:cNvPr id="610" name="Shape 61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Acute stress disorder (ASD): a disorder resulting from exposure to a major, traumatic stressor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Symptoms include anxiety, dissociation, recurring nightmares, sleep disturbances, problems in concentration, and moments in which people seem to relive the event in dreams and flashbacks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Lasting as long as one month after the event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Shape 61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Other Disorders Related to Anxiety </a:t>
            </a:r>
            <a:r>
              <a:rPr lang="en-US" sz="2000" b="1" i="0" u="none" strike="noStrike" cap="none">
                <a:solidFill>
                  <a:srgbClr val="007FA3"/>
                </a:solidFill>
                <a:latin typeface="Arial"/>
                <a:ea typeface="Arial"/>
                <a:cs typeface="Arial"/>
                <a:sym typeface="Arial"/>
              </a:rPr>
              <a:t>3 of 3</a:t>
            </a:r>
          </a:p>
        </p:txBody>
      </p:sp>
      <p:sp>
        <p:nvSpPr>
          <p:cNvPr id="616" name="Shape 61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Posttraumatic stress disorder (PTSD): the symptoms associated with acute stress disorder last for more than one month</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Symptoms of PTSD may not develop until more than 6 months after a traumatic event</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Women at higher risk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title"/>
          </p:nvPr>
        </p:nvSpPr>
        <p:spPr>
          <a:xfrm>
            <a:off x="457200" y="215371"/>
            <a:ext cx="8229600" cy="9276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Causes of </a:t>
            </a:r>
            <a:r>
              <a:rPr lang="en-US" sz="3200" b="1" i="0" u="none" strike="noStrike" cap="none">
                <a:solidFill>
                  <a:schemeClr val="lt2"/>
                </a:solidFill>
                <a:latin typeface="Arial"/>
                <a:ea typeface="Arial"/>
                <a:cs typeface="Arial"/>
                <a:sym typeface="Arial"/>
              </a:rPr>
              <a:t>Anxiety, Trauma, and Stress Disorders </a:t>
            </a:r>
            <a:r>
              <a:rPr lang="en-US" sz="2000" b="1" i="0" u="none" strike="noStrike" cap="none">
                <a:solidFill>
                  <a:schemeClr val="lt2"/>
                </a:solidFill>
                <a:latin typeface="Arial"/>
                <a:ea typeface="Arial"/>
                <a:cs typeface="Arial"/>
                <a:sym typeface="Arial"/>
              </a:rPr>
              <a:t>1 of 4</a:t>
            </a:r>
          </a:p>
        </p:txBody>
      </p:sp>
      <p:sp>
        <p:nvSpPr>
          <p:cNvPr id="622" name="Shape 622"/>
          <p:cNvSpPr txBox="1">
            <a:spLocks noGrp="1"/>
          </p:cNvSpPr>
          <p:nvPr>
            <p:ph type="body" idx="1"/>
          </p:nvPr>
        </p:nvSpPr>
        <p:spPr>
          <a:xfrm>
            <a:off x="477981" y="1295400"/>
            <a:ext cx="8229600" cy="60959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14.6 Identify potential causes of anxiety, trauma, and stress disorders.</a:t>
            </a:r>
          </a:p>
        </p:txBody>
      </p:sp>
      <p:sp>
        <p:nvSpPr>
          <p:cNvPr id="623" name="Shape 623"/>
          <p:cNvSpPr txBox="1">
            <a:spLocks noGrp="1"/>
          </p:cNvSpPr>
          <p:nvPr>
            <p:ph type="body" idx="2"/>
          </p:nvPr>
        </p:nvSpPr>
        <p:spPr>
          <a:xfrm>
            <a:off x="424872" y="20574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Psychodynamic explanations point to repressed urges and desires that are trying to surface, creating anxiety that is controlled by the abnormal behavior</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Behaviorists believe that disordered behavior is learned through both positive and negative reinforcement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Shape 628"/>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Causes of </a:t>
            </a:r>
            <a:r>
              <a:rPr lang="en-US" sz="3200" b="1" i="0" u="none" strike="noStrike" cap="none">
                <a:solidFill>
                  <a:schemeClr val="lt2"/>
                </a:solidFill>
                <a:latin typeface="Arial"/>
                <a:ea typeface="Arial"/>
                <a:cs typeface="Arial"/>
                <a:sym typeface="Arial"/>
              </a:rPr>
              <a:t>Anxiety, Trauma, and Stress Disorders </a:t>
            </a:r>
            <a:r>
              <a:rPr lang="en-US" sz="2000" b="1" i="0" u="none" strike="noStrike" cap="none">
                <a:solidFill>
                  <a:schemeClr val="lt2"/>
                </a:solidFill>
                <a:latin typeface="Arial"/>
                <a:ea typeface="Arial"/>
                <a:cs typeface="Arial"/>
                <a:sym typeface="Arial"/>
              </a:rPr>
              <a:t>2 of 4</a:t>
            </a:r>
          </a:p>
        </p:txBody>
      </p:sp>
      <p:sp>
        <p:nvSpPr>
          <p:cNvPr id="629" name="Shape 62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Cognitive psychologists believe that excessive anxiety comes from illogical, irrational thought processes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Causes of </a:t>
            </a:r>
            <a:r>
              <a:rPr lang="en-US" sz="3200" b="1" i="0" u="none" strike="noStrike" cap="none">
                <a:solidFill>
                  <a:schemeClr val="lt2"/>
                </a:solidFill>
                <a:latin typeface="Arial"/>
                <a:ea typeface="Arial"/>
                <a:cs typeface="Arial"/>
                <a:sym typeface="Arial"/>
              </a:rPr>
              <a:t>Anxiety, Trauma, and Stress Disorders </a:t>
            </a:r>
            <a:r>
              <a:rPr lang="en-US" sz="2000" b="1" i="0" u="none" strike="noStrike" cap="none">
                <a:solidFill>
                  <a:schemeClr val="lt2"/>
                </a:solidFill>
                <a:latin typeface="Arial"/>
                <a:ea typeface="Arial"/>
                <a:cs typeface="Arial"/>
                <a:sym typeface="Arial"/>
              </a:rPr>
              <a:t>3 of 4</a:t>
            </a:r>
          </a:p>
        </p:txBody>
      </p:sp>
      <p:sp>
        <p:nvSpPr>
          <p:cNvPr id="635" name="Shape 635"/>
          <p:cNvSpPr txBox="1">
            <a:spLocks noGrp="1"/>
          </p:cNvSpPr>
          <p:nvPr>
            <p:ph type="body" idx="2"/>
          </p:nvPr>
        </p:nvSpPr>
        <p:spPr>
          <a:xfrm>
            <a:off x="457200" y="1600200"/>
            <a:ext cx="8381999"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Irrational thinking</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Magnification: the tendency to interpret situations as far more dangerous, harmful, or important than they actually are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All-or-nothing thinking: the belief that one’s performance must be perfect or the result will be a total failure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Overgeneralization: the interpretation of a single negative event as a never-ending pattern of defeat and failure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Minimization: the tendency to give little or no importance to one’s successes or positive events and traits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Causes of </a:t>
            </a:r>
            <a:r>
              <a:rPr lang="en-US" sz="3200" b="1" i="0" u="none" strike="noStrike" cap="none">
                <a:solidFill>
                  <a:schemeClr val="lt2"/>
                </a:solidFill>
                <a:latin typeface="Arial"/>
                <a:ea typeface="Arial"/>
                <a:cs typeface="Arial"/>
                <a:sym typeface="Arial"/>
              </a:rPr>
              <a:t>Anxiety, Trauma, and Stress Disorders </a:t>
            </a:r>
            <a:r>
              <a:rPr lang="en-US" sz="2000" b="1" i="0" u="none" strike="noStrike" cap="none">
                <a:solidFill>
                  <a:schemeClr val="lt2"/>
                </a:solidFill>
                <a:latin typeface="Arial"/>
                <a:ea typeface="Arial"/>
                <a:cs typeface="Arial"/>
                <a:sym typeface="Arial"/>
              </a:rPr>
              <a:t>4 of 4</a:t>
            </a:r>
          </a:p>
        </p:txBody>
      </p:sp>
      <p:sp>
        <p:nvSpPr>
          <p:cNvPr id="641" name="Shape 64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Biological explanations of anxiety disorders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Chemical imbalances in the nervous system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Genetics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More activity in amygdala and limbic system</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Cultural variations</a:t>
            </a:r>
          </a:p>
          <a:p>
            <a:pPr marL="742950" marR="0" lvl="1" indent="-285750" algn="l" rtl="0">
              <a:spcBef>
                <a:spcPts val="600"/>
              </a:spcBef>
              <a:spcAft>
                <a:spcPts val="0"/>
              </a:spcAft>
              <a:buClr>
                <a:srgbClr val="007FA3"/>
              </a:buClr>
              <a:buSzPct val="100000"/>
              <a:buFont typeface="Arial"/>
              <a:buChar char="–"/>
            </a:pPr>
            <a:r>
              <a:rPr lang="en-US" sz="2400" b="0" i="1" u="none" strike="noStrike" cap="none">
                <a:solidFill>
                  <a:schemeClr val="dk1"/>
                </a:solidFill>
                <a:latin typeface="Arial"/>
                <a:ea typeface="Arial"/>
                <a:cs typeface="Arial"/>
                <a:sym typeface="Arial"/>
              </a:rPr>
              <a:t>Ataque de nervios</a:t>
            </a:r>
          </a:p>
          <a:p>
            <a:pPr marL="742950" marR="0" lvl="1" indent="-285750" algn="l" rtl="0">
              <a:spcBef>
                <a:spcPts val="600"/>
              </a:spcBef>
              <a:spcAft>
                <a:spcPts val="0"/>
              </a:spcAft>
              <a:buClr>
                <a:srgbClr val="007FA3"/>
              </a:buClr>
              <a:buSzPct val="100000"/>
              <a:buFont typeface="Arial"/>
              <a:buChar char="–"/>
            </a:pPr>
            <a:r>
              <a:rPr lang="en-US" sz="2400" b="0" i="1" u="none" strike="noStrike" cap="none">
                <a:solidFill>
                  <a:schemeClr val="dk1"/>
                </a:solidFill>
                <a:latin typeface="Arial"/>
                <a:ea typeface="Arial"/>
                <a:cs typeface="Arial"/>
                <a:sym typeface="Arial"/>
              </a:rPr>
              <a:t>Koro</a:t>
            </a:r>
          </a:p>
          <a:p>
            <a:pPr marL="742950" marR="0" lvl="1" indent="-285750" algn="l" rtl="0">
              <a:spcBef>
                <a:spcPts val="600"/>
              </a:spcBef>
              <a:buClr>
                <a:srgbClr val="007FA3"/>
              </a:buClr>
              <a:buSzPct val="100000"/>
              <a:buFont typeface="Arial"/>
              <a:buChar char="–"/>
            </a:pPr>
            <a:r>
              <a:rPr lang="en-US" sz="2400" b="0" i="1" u="none" strike="noStrike" cap="none">
                <a:solidFill>
                  <a:schemeClr val="dk1"/>
                </a:solidFill>
                <a:latin typeface="Arial"/>
                <a:ea typeface="Arial"/>
                <a:cs typeface="Arial"/>
                <a:sym typeface="Arial"/>
              </a:rPr>
              <a:t>Taijin kyofusho (TKS)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Types of Dissociative </a:t>
            </a:r>
            <a:r>
              <a:rPr lang="en-US" sz="3200" b="1" i="0" u="none" strike="noStrike" cap="none">
                <a:solidFill>
                  <a:schemeClr val="lt2"/>
                </a:solidFill>
                <a:latin typeface="Arial"/>
                <a:ea typeface="Arial"/>
                <a:cs typeface="Arial"/>
                <a:sym typeface="Arial"/>
              </a:rPr>
              <a:t>Disorders</a:t>
            </a:r>
          </a:p>
        </p:txBody>
      </p:sp>
      <p:sp>
        <p:nvSpPr>
          <p:cNvPr id="647" name="Shape 647"/>
          <p:cNvSpPr txBox="1">
            <a:spLocks noGrp="1"/>
          </p:cNvSpPr>
          <p:nvPr>
            <p:ph type="body" idx="1"/>
          </p:nvPr>
        </p:nvSpPr>
        <p:spPr>
          <a:xfrm>
            <a:off x="506977" y="856566"/>
            <a:ext cx="8229600" cy="66743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14.7 </a:t>
            </a:r>
            <a:r>
              <a:rPr lang="en-US" sz="1800" b="0" i="0" u="none" strike="noStrike" cap="none">
                <a:solidFill>
                  <a:srgbClr val="007FA3"/>
                </a:solidFill>
                <a:latin typeface="Arial"/>
                <a:ea typeface="Arial"/>
                <a:cs typeface="Arial"/>
                <a:sym typeface="Arial"/>
              </a:rPr>
              <a:t>Differentiate among dissociative amnesia, dissociative fugue, and dissociative identity disorder.</a:t>
            </a:r>
          </a:p>
        </p:txBody>
      </p:sp>
      <p:sp>
        <p:nvSpPr>
          <p:cNvPr id="648" name="Shape 64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Dissociative disorders: disorders in which there is a break in conscious awareness, memory, the sense of identity, or some combination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Dissociative amnesia: loss of memory for personal information, either partial or complete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rgbClr val="000000"/>
                </a:solidFill>
                <a:latin typeface="Arial"/>
                <a:ea typeface="Arial"/>
                <a:cs typeface="Arial"/>
                <a:sym typeface="Arial"/>
              </a:rPr>
              <a:t>Dissociative fugue: traveling away from familiar surroundings with amnesia for the trip and possible amnesia for personal information</a:t>
            </a:r>
          </a:p>
          <a:p>
            <a:pPr marL="742950" marR="0" lvl="1" indent="-285750" algn="l" rtl="0">
              <a:spcBef>
                <a:spcPts val="600"/>
              </a:spcBef>
              <a:buClr>
                <a:srgbClr val="007FA3"/>
              </a:buClr>
              <a:buSzPct val="100000"/>
              <a:buFont typeface="Arial"/>
              <a:buChar char="–"/>
            </a:pPr>
            <a:r>
              <a:rPr lang="en-US" sz="2400" b="0" i="0" u="none" strike="noStrike" cap="none">
                <a:solidFill>
                  <a:srgbClr val="000000"/>
                </a:solidFill>
                <a:latin typeface="Arial"/>
                <a:ea typeface="Arial"/>
                <a:cs typeface="Arial"/>
                <a:sym typeface="Arial"/>
              </a:rPr>
              <a:t>Dissociative identity disorder (DID): disorder occurring when a person seems to have two or more distinct personalities within one body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1 of 2</a:t>
            </a:r>
          </a:p>
        </p:txBody>
      </p:sp>
      <p:sp>
        <p:nvSpPr>
          <p:cNvPr id="484" name="Shape 484"/>
          <p:cNvSpPr txBox="1">
            <a:spLocks noGrp="1"/>
          </p:cNvSpPr>
          <p:nvPr>
            <p:ph type="body" idx="1"/>
          </p:nvPr>
        </p:nvSpPr>
        <p:spPr>
          <a:xfrm>
            <a:off x="457200" y="1066800"/>
            <a:ext cx="8229600" cy="5029199"/>
          </a:xfrm>
          <a:prstGeom prst="rect">
            <a:avLst/>
          </a:prstGeom>
          <a:noFill/>
          <a:ln>
            <a:noFill/>
          </a:ln>
        </p:spPr>
        <p:txBody>
          <a:bodyPr lIns="0" tIns="0" rIns="0" bIns="0" anchor="t" anchorCtr="0">
            <a:noAutofit/>
          </a:bodyPr>
          <a:lstStyle/>
          <a:p>
            <a:pPr marL="631825" marR="0" lvl="0" indent="-631825" algn="l" rtl="0">
              <a:spcBef>
                <a:spcPts val="0"/>
              </a:spcBef>
              <a:spcAft>
                <a:spcPts val="0"/>
              </a:spcAft>
              <a:buClr>
                <a:srgbClr val="007FA3"/>
              </a:buClr>
              <a:buSzPct val="25000"/>
              <a:buFont typeface="Arial"/>
              <a:buNone/>
            </a:pPr>
            <a:r>
              <a:rPr lang="en-US" sz="1900" b="0" i="0" u="none" strike="noStrike" cap="none">
                <a:solidFill>
                  <a:schemeClr val="dk1"/>
                </a:solidFill>
                <a:latin typeface="Arial"/>
                <a:ea typeface="Arial"/>
                <a:cs typeface="Arial"/>
                <a:sym typeface="Arial"/>
              </a:rPr>
              <a:t>14.1 	Explain how our definition of abnormal behavior and thinking has changed over time.</a:t>
            </a:r>
          </a:p>
          <a:p>
            <a:pPr marL="631825" marR="0" lvl="0" indent="-631825" algn="l" rtl="0">
              <a:spcBef>
                <a:spcPts val="1200"/>
              </a:spcBef>
              <a:spcAft>
                <a:spcPts val="0"/>
              </a:spcAft>
              <a:buClr>
                <a:srgbClr val="007FA3"/>
              </a:buClr>
              <a:buSzPct val="25000"/>
              <a:buFont typeface="Arial"/>
              <a:buNone/>
            </a:pPr>
            <a:r>
              <a:rPr lang="en-US" sz="1900" b="0" i="0" u="none" strike="noStrike" cap="none">
                <a:solidFill>
                  <a:schemeClr val="dk1"/>
                </a:solidFill>
                <a:latin typeface="Arial"/>
                <a:ea typeface="Arial"/>
                <a:cs typeface="Arial"/>
                <a:sym typeface="Arial"/>
              </a:rPr>
              <a:t>14.2 	Identify models used to explain psychological disorders.</a:t>
            </a:r>
          </a:p>
          <a:p>
            <a:pPr marL="631825" marR="0" lvl="0" indent="-631825" algn="l" rtl="0">
              <a:spcBef>
                <a:spcPts val="1200"/>
              </a:spcBef>
              <a:spcAft>
                <a:spcPts val="0"/>
              </a:spcAft>
              <a:buClr>
                <a:srgbClr val="007FA3"/>
              </a:buClr>
              <a:buSzPct val="25000"/>
              <a:buFont typeface="Arial"/>
              <a:buNone/>
            </a:pPr>
            <a:r>
              <a:rPr lang="en-US" sz="1900" b="0" i="0" u="none" strike="noStrike" cap="none">
                <a:solidFill>
                  <a:schemeClr val="dk1"/>
                </a:solidFill>
                <a:latin typeface="Arial"/>
                <a:ea typeface="Arial"/>
                <a:cs typeface="Arial"/>
                <a:sym typeface="Arial"/>
              </a:rPr>
              <a:t>14.3 	Describe how psychological disorders are diagnosed and classified.</a:t>
            </a:r>
          </a:p>
          <a:p>
            <a:pPr marL="631825" marR="0" lvl="0" indent="-631825" algn="l" rtl="0">
              <a:spcBef>
                <a:spcPts val="1200"/>
              </a:spcBef>
              <a:spcAft>
                <a:spcPts val="0"/>
              </a:spcAft>
              <a:buClr>
                <a:srgbClr val="007FA3"/>
              </a:buClr>
              <a:buSzPct val="25000"/>
              <a:buFont typeface="Arial"/>
              <a:buNone/>
            </a:pPr>
            <a:r>
              <a:rPr lang="en-US" sz="1900" b="0" i="0" u="none" strike="noStrike" cap="none">
                <a:solidFill>
                  <a:schemeClr val="dk1"/>
                </a:solidFill>
                <a:latin typeface="Arial"/>
                <a:ea typeface="Arial"/>
                <a:cs typeface="Arial"/>
                <a:sym typeface="Arial"/>
              </a:rPr>
              <a:t>14.4 	Identify different types of anxiety disorders and their symptoms.</a:t>
            </a:r>
          </a:p>
          <a:p>
            <a:pPr marL="631825" marR="0" lvl="0" indent="-631825" algn="l" rtl="0">
              <a:spcBef>
                <a:spcPts val="1200"/>
              </a:spcBef>
              <a:spcAft>
                <a:spcPts val="0"/>
              </a:spcAft>
              <a:buClr>
                <a:srgbClr val="007FA3"/>
              </a:buClr>
              <a:buSzPct val="25000"/>
              <a:buFont typeface="Arial"/>
              <a:buNone/>
            </a:pPr>
            <a:r>
              <a:rPr lang="en-US" sz="1900" b="0" i="0" u="none" strike="noStrike" cap="none">
                <a:solidFill>
                  <a:schemeClr val="dk1"/>
                </a:solidFill>
                <a:latin typeface="Arial"/>
                <a:ea typeface="Arial"/>
                <a:cs typeface="Arial"/>
                <a:sym typeface="Arial"/>
              </a:rPr>
              <a:t>14.5 	Describe obsessive-compulsive disorder and stress-related disorders.</a:t>
            </a:r>
          </a:p>
          <a:p>
            <a:pPr marL="631825" marR="0" lvl="0" indent="-631825" algn="l" rtl="0">
              <a:spcBef>
                <a:spcPts val="1200"/>
              </a:spcBef>
              <a:spcAft>
                <a:spcPts val="0"/>
              </a:spcAft>
              <a:buClr>
                <a:srgbClr val="007FA3"/>
              </a:buClr>
              <a:buSzPct val="25000"/>
              <a:buFont typeface="Arial"/>
              <a:buNone/>
            </a:pPr>
            <a:r>
              <a:rPr lang="en-US" sz="1900" b="0" i="0" u="none" strike="noStrike" cap="none">
                <a:solidFill>
                  <a:schemeClr val="dk1"/>
                </a:solidFill>
                <a:latin typeface="Arial"/>
                <a:ea typeface="Arial"/>
                <a:cs typeface="Arial"/>
                <a:sym typeface="Arial"/>
              </a:rPr>
              <a:t>14.6 	Identify potential causes of anxiety, trauma, and stress disorders.</a:t>
            </a:r>
          </a:p>
          <a:p>
            <a:pPr marL="631825" marR="0" lvl="0" indent="-631825" algn="l" rtl="0">
              <a:spcBef>
                <a:spcPts val="1200"/>
              </a:spcBef>
              <a:spcAft>
                <a:spcPts val="0"/>
              </a:spcAft>
              <a:buClr>
                <a:srgbClr val="007FA3"/>
              </a:buClr>
              <a:buSzPct val="25000"/>
              <a:buFont typeface="Arial"/>
              <a:buNone/>
            </a:pPr>
            <a:r>
              <a:rPr lang="en-US" sz="1900" b="0" i="0" u="none" strike="noStrike" cap="none">
                <a:solidFill>
                  <a:schemeClr val="dk1"/>
                </a:solidFill>
                <a:latin typeface="Arial"/>
                <a:ea typeface="Arial"/>
                <a:cs typeface="Arial"/>
                <a:sym typeface="Arial"/>
              </a:rPr>
              <a:t>14.7 	Differentiate among dissociative amnesia, dissociative fugue, and dissociative identity disorder.</a:t>
            </a:r>
          </a:p>
          <a:p>
            <a:pPr marL="631825" marR="0" lvl="0" indent="-631825" algn="l" rtl="0">
              <a:spcBef>
                <a:spcPts val="1200"/>
              </a:spcBef>
              <a:spcAft>
                <a:spcPts val="0"/>
              </a:spcAft>
              <a:buClr>
                <a:srgbClr val="007FA3"/>
              </a:buClr>
              <a:buSzPct val="25000"/>
              <a:buFont typeface="Arial"/>
              <a:buNone/>
            </a:pPr>
            <a:r>
              <a:rPr lang="en-US" sz="1900" b="0" i="0" u="none" strike="noStrike" cap="none">
                <a:solidFill>
                  <a:schemeClr val="dk1"/>
                </a:solidFill>
                <a:latin typeface="Arial"/>
                <a:ea typeface="Arial"/>
                <a:cs typeface="Arial"/>
                <a:sym typeface="Arial"/>
              </a:rPr>
              <a:t>14.8 	Summarize explanations for dissociative disorders.</a:t>
            </a:r>
          </a:p>
          <a:p>
            <a:pPr marL="631825" marR="0" lvl="0" indent="-631825" algn="l" rtl="0">
              <a:spcBef>
                <a:spcPts val="1200"/>
              </a:spcBef>
              <a:buClr>
                <a:srgbClr val="007FA3"/>
              </a:buClr>
              <a:buSzPct val="25000"/>
              <a:buFont typeface="Arial"/>
              <a:buNone/>
            </a:pPr>
            <a:r>
              <a:rPr lang="en-US" sz="1900" b="0" i="0" u="none" strike="noStrike" cap="none">
                <a:solidFill>
                  <a:schemeClr val="dk1"/>
                </a:solidFill>
                <a:latin typeface="Arial"/>
                <a:ea typeface="Arial"/>
                <a:cs typeface="Arial"/>
                <a:sym typeface="Arial"/>
              </a:rPr>
              <a:t>14.9 	Describe different disorders of mood, including major depressive disorder and bipolar disorders</a:t>
            </a:r>
            <a:r>
              <a:rPr lang="en-US" sz="1800" b="0" i="0" u="none" strike="noStrike" cap="none">
                <a:solidFill>
                  <a:schemeClr val="dk1"/>
                </a:solidFill>
                <a:latin typeface="Arial"/>
                <a:ea typeface="Arial"/>
                <a:cs typeface="Arial"/>
                <a:sym typeface="Arial"/>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Shape 65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Causes of Dissociative Disorders </a:t>
            </a:r>
            <a:r>
              <a:rPr lang="en-US" sz="2000" b="1" i="0" u="none" strike="noStrike" cap="none">
                <a:solidFill>
                  <a:srgbClr val="007FA3"/>
                </a:solidFill>
                <a:latin typeface="Arial"/>
                <a:ea typeface="Arial"/>
                <a:cs typeface="Arial"/>
                <a:sym typeface="Arial"/>
              </a:rPr>
              <a:t>1 of 2</a:t>
            </a:r>
          </a:p>
        </p:txBody>
      </p:sp>
      <p:sp>
        <p:nvSpPr>
          <p:cNvPr id="654" name="Shape 654"/>
          <p:cNvSpPr txBox="1">
            <a:spLocks noGrp="1"/>
          </p:cNvSpPr>
          <p:nvPr>
            <p:ph type="body" idx="1"/>
          </p:nvPr>
        </p:nvSpPr>
        <p:spPr>
          <a:xfrm>
            <a:off x="506977" y="856566"/>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14.8 Summarize explanations for dissociative disorders.</a:t>
            </a:r>
          </a:p>
        </p:txBody>
      </p:sp>
      <p:sp>
        <p:nvSpPr>
          <p:cNvPr id="655" name="Shape 65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Psychodynamic explanations point to repression of memories, seeing dissociation as a defense mechanism against anxiety</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Cognitive and behavioral explanations see dissociative disorders as a kind of avoidance learning</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May also involve shaping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Causes of Dissociative Disorders </a:t>
            </a:r>
            <a:r>
              <a:rPr lang="en-US" sz="2000" b="1" i="0" u="none" strike="noStrike" cap="none">
                <a:solidFill>
                  <a:srgbClr val="007FA3"/>
                </a:solidFill>
                <a:latin typeface="Arial"/>
                <a:ea typeface="Arial"/>
                <a:cs typeface="Arial"/>
                <a:sym typeface="Arial"/>
              </a:rPr>
              <a:t>2 of 2</a:t>
            </a:r>
          </a:p>
        </p:txBody>
      </p:sp>
      <p:sp>
        <p:nvSpPr>
          <p:cNvPr id="661" name="Shape 66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Biological explanations point to lower than normal activity levels in the areas responsible for body awareness in people with dissociative disorders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Depersonalization/derealization disorder: dissociative disorder in which sufferers feel detached and disconnected from themselves, their bodies, and their surroundings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Major Depressive Disorder and Bipolar Disorders </a:t>
            </a:r>
            <a:r>
              <a:rPr lang="en-US" sz="2000" b="1" i="0" u="none" strike="noStrike" cap="none">
                <a:solidFill>
                  <a:srgbClr val="007FA3"/>
                </a:solidFill>
                <a:latin typeface="Arial"/>
                <a:ea typeface="Arial"/>
                <a:cs typeface="Arial"/>
                <a:sym typeface="Arial"/>
              </a:rPr>
              <a:t>1 of 2</a:t>
            </a:r>
          </a:p>
        </p:txBody>
      </p:sp>
      <p:sp>
        <p:nvSpPr>
          <p:cNvPr id="667" name="Shape 667"/>
          <p:cNvSpPr txBox="1">
            <a:spLocks noGrp="1"/>
          </p:cNvSpPr>
          <p:nvPr>
            <p:ph type="body" idx="1"/>
          </p:nvPr>
        </p:nvSpPr>
        <p:spPr>
          <a:xfrm>
            <a:off x="457200" y="1295400"/>
            <a:ext cx="8229600" cy="60959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14.9 </a:t>
            </a:r>
            <a:r>
              <a:rPr lang="en-US" sz="1800" b="0" i="0" u="none" strike="noStrike" cap="none">
                <a:solidFill>
                  <a:srgbClr val="007FA3"/>
                </a:solidFill>
                <a:latin typeface="Arial"/>
                <a:ea typeface="Arial"/>
                <a:cs typeface="Arial"/>
                <a:sym typeface="Arial"/>
              </a:rPr>
              <a:t>Describe different disorders of mood, including major depressive disorder and bipolar disorders.</a:t>
            </a:r>
          </a:p>
        </p:txBody>
      </p:sp>
      <p:sp>
        <p:nvSpPr>
          <p:cNvPr id="668" name="Shape 668"/>
          <p:cNvSpPr txBox="1">
            <a:spLocks noGrp="1"/>
          </p:cNvSpPr>
          <p:nvPr>
            <p:ph type="body" idx="2"/>
          </p:nvPr>
        </p:nvSpPr>
        <p:spPr>
          <a:xfrm>
            <a:off x="457200" y="1981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Affect: in psychological terms, </a:t>
            </a:r>
            <a:r>
              <a:rPr lang="en-US" sz="2800" b="0" i="1" u="none" strike="noStrike" cap="none">
                <a:solidFill>
                  <a:schemeClr val="dk1"/>
                </a:solidFill>
                <a:latin typeface="Arial"/>
                <a:ea typeface="Arial"/>
                <a:cs typeface="Arial"/>
                <a:sym typeface="Arial"/>
              </a:rPr>
              <a:t>emotion</a:t>
            </a:r>
            <a:r>
              <a:rPr lang="en-US" sz="2800" b="0" i="0" u="none" strike="noStrike" cap="none">
                <a:solidFill>
                  <a:schemeClr val="dk1"/>
                </a:solidFill>
                <a:latin typeface="Arial"/>
                <a:ea typeface="Arial"/>
                <a:cs typeface="Arial"/>
                <a:sym typeface="Arial"/>
              </a:rPr>
              <a:t> or </a:t>
            </a:r>
            <a:r>
              <a:rPr lang="en-US" sz="2800" b="0" i="1" u="none" strike="noStrike" cap="none">
                <a:solidFill>
                  <a:schemeClr val="dk1"/>
                </a:solidFill>
                <a:latin typeface="Arial"/>
                <a:ea typeface="Arial"/>
                <a:cs typeface="Arial"/>
                <a:sym typeface="Arial"/>
              </a:rPr>
              <a:t>mood</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Mood disorders: disorders in which mood is severely disturbed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Major depressive disorder: severely depressed mood that comes on suddenly and has no external cause</a:t>
            </a:r>
          </a:p>
          <a:p>
            <a:pPr marL="742950" marR="0" lvl="1" indent="-285750" algn="l" rtl="0">
              <a:spcBef>
                <a:spcPts val="600"/>
              </a:spcBef>
              <a:buClr>
                <a:srgbClr val="007FA3"/>
              </a:buClr>
              <a:buSzPct val="100000"/>
              <a:buFont typeface="Arial"/>
              <a:buChar char="–"/>
            </a:pPr>
            <a:r>
              <a:rPr lang="en-US" sz="2400" b="0" i="0" u="none" strike="noStrike" cap="none">
                <a:solidFill>
                  <a:srgbClr val="000000"/>
                </a:solidFill>
                <a:latin typeface="Arial"/>
                <a:ea typeface="Arial"/>
                <a:cs typeface="Arial"/>
                <a:sym typeface="Arial"/>
              </a:rPr>
              <a:t>Seasonal affective disorder (SAD): a mood disorder caused by the body’s reaction to low levels of sunlight in the winter months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Shape 673"/>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Major Depressive Disorder and Bipolar Disorders </a:t>
            </a:r>
            <a:r>
              <a:rPr lang="en-US" sz="2000" b="1" i="0" u="none" strike="noStrike" cap="none">
                <a:solidFill>
                  <a:srgbClr val="007FA3"/>
                </a:solidFill>
                <a:latin typeface="Arial"/>
                <a:ea typeface="Arial"/>
                <a:cs typeface="Arial"/>
                <a:sym typeface="Arial"/>
              </a:rPr>
              <a:t>2 of 2</a:t>
            </a:r>
          </a:p>
        </p:txBody>
      </p:sp>
      <p:sp>
        <p:nvSpPr>
          <p:cNvPr id="674" name="Shape 67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Bipolar disorder: periods of mood that may range from normal to manic, with or without episodes of depression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Manic episode: a period of excessive excitement, energy, and elation or irritability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Bipolar I: without episodes of depression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Bipolar II: interspersed with episodes of depression and hypomania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Shape 680"/>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14.2 The Range of Emotions</a:t>
            </a:r>
          </a:p>
        </p:txBody>
      </p:sp>
      <p:sp>
        <p:nvSpPr>
          <p:cNvPr id="681" name="Shape 681"/>
          <p:cNvSpPr txBox="1">
            <a:spLocks noGrp="1"/>
          </p:cNvSpPr>
          <p:nvPr>
            <p:ph type="body" idx="1"/>
          </p:nvPr>
        </p:nvSpPr>
        <p:spPr>
          <a:xfrm>
            <a:off x="838200" y="2971800"/>
            <a:ext cx="7315200" cy="137159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2000" b="0" i="0" u="none" strike="noStrike" cap="none">
                <a:solidFill>
                  <a:schemeClr val="dk1"/>
                </a:solidFill>
                <a:latin typeface="Arial"/>
                <a:ea typeface="Arial"/>
                <a:cs typeface="Arial"/>
                <a:sym typeface="Arial"/>
              </a:rPr>
              <a:t>Most people experience a range of emotions over the course of a day or several days, such as mild sadness, calm contentment, or mild elation and happiness. A person with a mood disorder experiences emotions that are extreme and, therefore, abnormal. </a:t>
            </a:r>
          </a:p>
        </p:txBody>
      </p:sp>
      <p:pic>
        <p:nvPicPr>
          <p:cNvPr id="682" name="Shape 682" descr="A horizontal bar shows the range of emotions a person experiences over the course of a day or several days, from left to right: extreme sadness, mild sadness, normal emotions, mild elation, and extreme elation."/>
          <p:cNvPicPr preferRelativeResize="0"/>
          <p:nvPr/>
        </p:nvPicPr>
        <p:blipFill rotWithShape="1">
          <a:blip r:embed="rId3">
            <a:alphaModFix/>
          </a:blip>
          <a:srcRect/>
          <a:stretch/>
        </p:blipFill>
        <p:spPr>
          <a:xfrm>
            <a:off x="457200" y="1600200"/>
            <a:ext cx="8229600" cy="97948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Shape 68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Causes of Disordered Mood</a:t>
            </a:r>
          </a:p>
        </p:txBody>
      </p:sp>
      <p:sp>
        <p:nvSpPr>
          <p:cNvPr id="688" name="Shape 688"/>
          <p:cNvSpPr txBox="1">
            <a:spLocks noGrp="1"/>
          </p:cNvSpPr>
          <p:nvPr>
            <p:ph type="body" idx="1"/>
          </p:nvPr>
        </p:nvSpPr>
        <p:spPr>
          <a:xfrm>
            <a:off x="506977" y="856566"/>
            <a:ext cx="8229600" cy="59123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14.10 Compare and contrast behavioral, social cognitive, and biological explanations for depression and other disorders of mood.</a:t>
            </a:r>
          </a:p>
        </p:txBody>
      </p:sp>
      <p:sp>
        <p:nvSpPr>
          <p:cNvPr id="689" name="Shape 68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Behavioral theories link depression to learned helplessness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Cognitive theories see depression as the result of distorted, illogical thinking</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Biological explanations of mood disorders look at the function of serotonin, norepinephrine, and dopamine systems in the brain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Genetic origins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Shape 69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Eating </a:t>
            </a:r>
            <a:r>
              <a:rPr lang="en-US" sz="3200" b="1" i="0" u="none" strike="noStrike" cap="none">
                <a:solidFill>
                  <a:schemeClr val="lt2"/>
                </a:solidFill>
                <a:latin typeface="Arial"/>
                <a:ea typeface="Arial"/>
                <a:cs typeface="Arial"/>
                <a:sym typeface="Arial"/>
              </a:rPr>
              <a:t>Disorders </a:t>
            </a:r>
            <a:r>
              <a:rPr lang="en-US" sz="2000" b="1" i="0" u="none" strike="noStrike" cap="none">
                <a:solidFill>
                  <a:schemeClr val="lt2"/>
                </a:solidFill>
                <a:latin typeface="Arial"/>
                <a:ea typeface="Arial"/>
                <a:cs typeface="Arial"/>
                <a:sym typeface="Arial"/>
              </a:rPr>
              <a:t>1 of 3</a:t>
            </a:r>
          </a:p>
        </p:txBody>
      </p:sp>
      <p:sp>
        <p:nvSpPr>
          <p:cNvPr id="695" name="Shape 695"/>
          <p:cNvSpPr txBox="1">
            <a:spLocks noGrp="1"/>
          </p:cNvSpPr>
          <p:nvPr>
            <p:ph type="body" idx="1"/>
          </p:nvPr>
        </p:nvSpPr>
        <p:spPr>
          <a:xfrm>
            <a:off x="506977" y="856566"/>
            <a:ext cx="8229600" cy="743633"/>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14.11 Identify the symptoms and risk factors associated with anorexia nervosa, bulimia nervosa, and binge-eating disorder.</a:t>
            </a:r>
          </a:p>
        </p:txBody>
      </p:sp>
      <p:sp>
        <p:nvSpPr>
          <p:cNvPr id="696" name="Shape 69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Anorexia nervosa (anorexia): a condition in which a person reduces eating to the point that their body weight is significantly low, or less than minimally expected</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In adults, this is likely associated with a BMI &lt;18.5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Shape 70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Eating </a:t>
            </a:r>
            <a:r>
              <a:rPr lang="en-US" sz="3200" b="1" i="0" u="none" strike="noStrike" cap="none">
                <a:solidFill>
                  <a:schemeClr val="lt2"/>
                </a:solidFill>
                <a:latin typeface="Arial"/>
                <a:ea typeface="Arial"/>
                <a:cs typeface="Arial"/>
                <a:sym typeface="Arial"/>
              </a:rPr>
              <a:t>Disorders </a:t>
            </a:r>
            <a:r>
              <a:rPr lang="en-US" sz="2000" b="1" i="0" u="none" strike="noStrike" cap="none">
                <a:solidFill>
                  <a:schemeClr val="lt2"/>
                </a:solidFill>
                <a:latin typeface="Arial"/>
                <a:ea typeface="Arial"/>
                <a:cs typeface="Arial"/>
                <a:sym typeface="Arial"/>
              </a:rPr>
              <a:t>2 of 3</a:t>
            </a:r>
          </a:p>
        </p:txBody>
      </p:sp>
      <p:sp>
        <p:nvSpPr>
          <p:cNvPr id="702" name="Shape 70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Bulimia nervosa (bulimia): a condition in which a person develops a cycle of “binging,” or overeating enormous amounts of food at one sitting, and then using unhealthy methods to avoid weight gain</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Binge-eating disorder also involves uncontrolled binge eating but differs from bulimia primarily in that individuals with binge-eating disorder do not purge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Shape 70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Eating </a:t>
            </a:r>
            <a:r>
              <a:rPr lang="en-US" sz="3200" b="1" i="0" u="none" strike="noStrike" cap="none">
                <a:solidFill>
                  <a:schemeClr val="lt2"/>
                </a:solidFill>
                <a:latin typeface="Arial"/>
                <a:ea typeface="Arial"/>
                <a:cs typeface="Arial"/>
                <a:sym typeface="Arial"/>
              </a:rPr>
              <a:t>Disorders </a:t>
            </a:r>
            <a:r>
              <a:rPr lang="en-US" sz="2000" b="1" i="0" u="none" strike="noStrike" cap="none">
                <a:solidFill>
                  <a:schemeClr val="lt2"/>
                </a:solidFill>
                <a:latin typeface="Arial"/>
                <a:ea typeface="Arial"/>
                <a:cs typeface="Arial"/>
                <a:sym typeface="Arial"/>
              </a:rPr>
              <a:t>3 of 3</a:t>
            </a:r>
          </a:p>
        </p:txBody>
      </p:sp>
      <p:sp>
        <p:nvSpPr>
          <p:cNvPr id="708" name="Shape 70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Causes of eating disorders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Greatest risk factors appear to be someone being an adolescent or young adult female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Genetic components appear to be significant</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Treatment of eating disorders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Hospitalization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Psychological counseling</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Only 40-60% of those with anorexia make a recovery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Shape 71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Sexual Dysfunctions and </a:t>
            </a:r>
            <a:r>
              <a:rPr lang="en-US" sz="3200" b="1" i="0" u="none" strike="noStrike" cap="none">
                <a:solidFill>
                  <a:schemeClr val="lt2"/>
                </a:solidFill>
                <a:latin typeface="Arial"/>
                <a:ea typeface="Arial"/>
                <a:cs typeface="Arial"/>
                <a:sym typeface="Arial"/>
              </a:rPr>
              <a:t>Problems </a:t>
            </a:r>
            <a:r>
              <a:rPr lang="en-US" sz="2000" b="1" i="0" u="none" strike="noStrike" cap="none">
                <a:solidFill>
                  <a:schemeClr val="lt2"/>
                </a:solidFill>
                <a:latin typeface="Arial"/>
                <a:ea typeface="Arial"/>
                <a:cs typeface="Arial"/>
                <a:sym typeface="Arial"/>
              </a:rPr>
              <a:t>1 of 3</a:t>
            </a:r>
          </a:p>
        </p:txBody>
      </p:sp>
      <p:sp>
        <p:nvSpPr>
          <p:cNvPr id="715" name="Shape 715"/>
          <p:cNvSpPr txBox="1">
            <a:spLocks noGrp="1"/>
          </p:cNvSpPr>
          <p:nvPr>
            <p:ph type="body" idx="1"/>
          </p:nvPr>
        </p:nvSpPr>
        <p:spPr>
          <a:xfrm>
            <a:off x="434108" y="838200"/>
            <a:ext cx="8229600" cy="470381"/>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14.12 Describe types of sexual dysfunction and explain how they may develop.</a:t>
            </a:r>
          </a:p>
        </p:txBody>
      </p:sp>
      <p:sp>
        <p:nvSpPr>
          <p:cNvPr id="716" name="Shape 716"/>
          <p:cNvSpPr txBox="1">
            <a:spLocks noGrp="1"/>
          </p:cNvSpPr>
          <p:nvPr>
            <p:ph type="body" idx="2"/>
          </p:nvPr>
        </p:nvSpPr>
        <p:spPr>
          <a:xfrm>
            <a:off x="434108" y="15240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Sexual dysfunction: problem with sexual functioning, or with physical workings of sex act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Sexual interest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Arousal</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Response</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Prevalence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About 40 to 45 percent of women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About 20 to 30 percent of men </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Rate increases as we 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457200" y="215371"/>
            <a:ext cx="8229600" cy="4704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a:t>
            </a:r>
            <a:r>
              <a:rPr lang="en-US" sz="3200" b="1" i="0" u="none" strike="noStrike" cap="none">
                <a:solidFill>
                  <a:schemeClr val="lt2"/>
                </a:solidFill>
                <a:latin typeface="Arial"/>
                <a:ea typeface="Arial"/>
                <a:cs typeface="Arial"/>
                <a:sym typeface="Arial"/>
              </a:rPr>
              <a:t>Objectives </a:t>
            </a:r>
            <a:r>
              <a:rPr lang="en-US" sz="2000" b="1" i="0" u="none" strike="noStrike" cap="none">
                <a:solidFill>
                  <a:schemeClr val="lt2"/>
                </a:solidFill>
                <a:latin typeface="Arial"/>
                <a:ea typeface="Arial"/>
                <a:cs typeface="Arial"/>
                <a:sym typeface="Arial"/>
              </a:rPr>
              <a:t>2 of 2</a:t>
            </a:r>
          </a:p>
        </p:txBody>
      </p:sp>
      <p:sp>
        <p:nvSpPr>
          <p:cNvPr id="490" name="Shape 490"/>
          <p:cNvSpPr txBox="1">
            <a:spLocks noGrp="1"/>
          </p:cNvSpPr>
          <p:nvPr>
            <p:ph type="body" idx="1"/>
          </p:nvPr>
        </p:nvSpPr>
        <p:spPr>
          <a:xfrm>
            <a:off x="457200" y="990600"/>
            <a:ext cx="8229600" cy="4953000"/>
          </a:xfrm>
          <a:prstGeom prst="rect">
            <a:avLst/>
          </a:prstGeom>
          <a:noFill/>
          <a:ln>
            <a:noFill/>
          </a:ln>
        </p:spPr>
        <p:txBody>
          <a:bodyPr lIns="0" tIns="0" rIns="0" bIns="0" anchor="t" anchorCtr="0">
            <a:noAutofit/>
          </a:bodyPr>
          <a:lstStyle/>
          <a:p>
            <a:pPr marL="685800" marR="0" lvl="0" indent="-685800" algn="l" rtl="0">
              <a:spcBef>
                <a:spcPts val="0"/>
              </a:spcBef>
              <a:spcAft>
                <a:spcPts val="0"/>
              </a:spcAft>
              <a:buClr>
                <a:srgbClr val="007FA3"/>
              </a:buClr>
              <a:buSzPct val="25000"/>
              <a:buFont typeface="Arial"/>
              <a:buNone/>
            </a:pPr>
            <a:r>
              <a:rPr lang="en-US" sz="1900" b="0" i="0" u="none" strike="noStrike" cap="none">
                <a:solidFill>
                  <a:schemeClr val="dk1"/>
                </a:solidFill>
                <a:latin typeface="Arial"/>
                <a:ea typeface="Arial"/>
                <a:cs typeface="Arial"/>
                <a:sym typeface="Arial"/>
              </a:rPr>
              <a:t>14.10 	Compare and contrast behavioral, social cognitive, and biological explanations for depression and other disorders of mood.</a:t>
            </a:r>
          </a:p>
          <a:p>
            <a:pPr marL="685800" marR="0" lvl="0" indent="-685800" algn="l" rtl="0">
              <a:spcBef>
                <a:spcPts val="1200"/>
              </a:spcBef>
              <a:spcAft>
                <a:spcPts val="0"/>
              </a:spcAft>
              <a:buClr>
                <a:srgbClr val="007FA3"/>
              </a:buClr>
              <a:buSzPct val="25000"/>
              <a:buFont typeface="Arial"/>
              <a:buNone/>
            </a:pPr>
            <a:r>
              <a:rPr lang="en-US" sz="1900" b="0" i="0" u="none" strike="noStrike" cap="none">
                <a:solidFill>
                  <a:schemeClr val="dk1"/>
                </a:solidFill>
                <a:latin typeface="Arial"/>
                <a:ea typeface="Arial"/>
                <a:cs typeface="Arial"/>
                <a:sym typeface="Arial"/>
              </a:rPr>
              <a:t>14.11 	Identify the symptoms and risk factors associated with anorexia nervosa, bulimia nervosa, and binge-eating disorder.</a:t>
            </a:r>
          </a:p>
          <a:p>
            <a:pPr marL="685800" marR="0" lvl="0" indent="-685800" algn="l" rtl="0">
              <a:spcBef>
                <a:spcPts val="1200"/>
              </a:spcBef>
              <a:spcAft>
                <a:spcPts val="0"/>
              </a:spcAft>
              <a:buClr>
                <a:srgbClr val="007FA3"/>
              </a:buClr>
              <a:buSzPct val="25000"/>
              <a:buFont typeface="Arial"/>
              <a:buNone/>
            </a:pPr>
            <a:r>
              <a:rPr lang="en-US" sz="1900" b="0" i="0" u="none" strike="noStrike" cap="none">
                <a:solidFill>
                  <a:schemeClr val="dk1"/>
                </a:solidFill>
                <a:latin typeface="Arial"/>
                <a:ea typeface="Arial"/>
                <a:cs typeface="Arial"/>
                <a:sym typeface="Arial"/>
              </a:rPr>
              <a:t>14.12 	Describe types of sexual dysfunction and explain how they may develop.</a:t>
            </a:r>
          </a:p>
          <a:p>
            <a:pPr marL="685800" marR="0" lvl="0" indent="-685800" algn="l" rtl="0">
              <a:spcBef>
                <a:spcPts val="1200"/>
              </a:spcBef>
              <a:spcAft>
                <a:spcPts val="0"/>
              </a:spcAft>
              <a:buClr>
                <a:srgbClr val="007FA3"/>
              </a:buClr>
              <a:buSzPct val="25000"/>
              <a:buFont typeface="Arial"/>
              <a:buNone/>
            </a:pPr>
            <a:r>
              <a:rPr lang="en-US" sz="1900" b="0" i="0" u="none" strike="noStrike" cap="none">
                <a:solidFill>
                  <a:schemeClr val="dk1"/>
                </a:solidFill>
                <a:latin typeface="Arial"/>
                <a:ea typeface="Arial"/>
                <a:cs typeface="Arial"/>
                <a:sym typeface="Arial"/>
              </a:rPr>
              <a:t>14.13 	Distinguish between the positive and negative symptoms of schizophrenia.</a:t>
            </a:r>
          </a:p>
          <a:p>
            <a:pPr marL="685800" marR="0" lvl="0" indent="-685800" algn="l" rtl="0">
              <a:spcBef>
                <a:spcPts val="1200"/>
              </a:spcBef>
              <a:spcAft>
                <a:spcPts val="0"/>
              </a:spcAft>
              <a:buClr>
                <a:srgbClr val="007FA3"/>
              </a:buClr>
              <a:buSzPct val="25000"/>
              <a:buFont typeface="Arial"/>
              <a:buNone/>
            </a:pPr>
            <a:r>
              <a:rPr lang="en-US" sz="1900" b="0" i="0" u="none" strike="noStrike" cap="none">
                <a:solidFill>
                  <a:schemeClr val="dk1"/>
                </a:solidFill>
                <a:latin typeface="Arial"/>
                <a:ea typeface="Arial"/>
                <a:cs typeface="Arial"/>
                <a:sym typeface="Arial"/>
              </a:rPr>
              <a:t>14.14 	Evaluate the biological and environmental influences on schizophrenia.</a:t>
            </a:r>
          </a:p>
          <a:p>
            <a:pPr marL="685800" marR="0" lvl="0" indent="-685800" algn="l" rtl="0">
              <a:spcBef>
                <a:spcPts val="1200"/>
              </a:spcBef>
              <a:spcAft>
                <a:spcPts val="0"/>
              </a:spcAft>
              <a:buClr>
                <a:srgbClr val="007FA3"/>
              </a:buClr>
              <a:buSzPct val="25000"/>
              <a:buFont typeface="Arial"/>
              <a:buNone/>
            </a:pPr>
            <a:r>
              <a:rPr lang="en-US" sz="1900" b="0" i="0" u="none" strike="noStrike" cap="none">
                <a:solidFill>
                  <a:schemeClr val="dk1"/>
                </a:solidFill>
                <a:latin typeface="Arial"/>
                <a:ea typeface="Arial"/>
                <a:cs typeface="Arial"/>
                <a:sym typeface="Arial"/>
              </a:rPr>
              <a:t>14.15 	Classify different types of personality disorders.</a:t>
            </a:r>
          </a:p>
          <a:p>
            <a:pPr marL="685800" marR="0" lvl="0" indent="-685800" algn="l" rtl="0">
              <a:spcBef>
                <a:spcPts val="1200"/>
              </a:spcBef>
              <a:spcAft>
                <a:spcPts val="0"/>
              </a:spcAft>
              <a:buClr>
                <a:srgbClr val="007FA3"/>
              </a:buClr>
              <a:buSzPct val="25000"/>
              <a:buFont typeface="Arial"/>
              <a:buNone/>
            </a:pPr>
            <a:r>
              <a:rPr lang="en-US" sz="1900" b="0" i="0" u="none" strike="noStrike" cap="none">
                <a:solidFill>
                  <a:schemeClr val="dk1"/>
                </a:solidFill>
                <a:latin typeface="Arial"/>
                <a:ea typeface="Arial"/>
                <a:cs typeface="Arial"/>
                <a:sym typeface="Arial"/>
              </a:rPr>
              <a:t>14.16 	Identify potential causes of personality disorders.</a:t>
            </a:r>
          </a:p>
          <a:p>
            <a:pPr marL="685800" marR="0" lvl="0" indent="-685800" algn="l" rtl="0">
              <a:spcBef>
                <a:spcPts val="1200"/>
              </a:spcBef>
              <a:buClr>
                <a:srgbClr val="007FA3"/>
              </a:buClr>
              <a:buSzPct val="25000"/>
              <a:buFont typeface="Arial"/>
              <a:buNone/>
            </a:pPr>
            <a:r>
              <a:rPr lang="en-US" sz="1900" b="0" i="0" u="none" strike="noStrike" cap="none">
                <a:solidFill>
                  <a:schemeClr val="dk1"/>
                </a:solidFill>
                <a:latin typeface="Arial"/>
                <a:ea typeface="Arial"/>
                <a:cs typeface="Arial"/>
                <a:sym typeface="Arial"/>
              </a:rPr>
              <a:t>14.17 	Identify some ways to overcome test anxiety.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Sexual Dysfunctions and </a:t>
            </a:r>
            <a:r>
              <a:rPr lang="en-US" sz="3200" b="1" i="0" u="none" strike="noStrike" cap="none">
                <a:solidFill>
                  <a:schemeClr val="lt2"/>
                </a:solidFill>
                <a:latin typeface="Arial"/>
                <a:ea typeface="Arial"/>
                <a:cs typeface="Arial"/>
                <a:sym typeface="Arial"/>
              </a:rPr>
              <a:t>Problems </a:t>
            </a:r>
            <a:r>
              <a:rPr lang="en-US" sz="2000" b="1" i="0" u="none" strike="noStrike" cap="none">
                <a:solidFill>
                  <a:schemeClr val="lt2"/>
                </a:solidFill>
                <a:latin typeface="Arial"/>
                <a:ea typeface="Arial"/>
                <a:cs typeface="Arial"/>
                <a:sym typeface="Arial"/>
              </a:rPr>
              <a:t>2 of 3</a:t>
            </a:r>
          </a:p>
        </p:txBody>
      </p:sp>
      <p:sp>
        <p:nvSpPr>
          <p:cNvPr id="723" name="Shape 723"/>
          <p:cNvSpPr txBox="1">
            <a:spLocks noGrp="1"/>
          </p:cNvSpPr>
          <p:nvPr>
            <p:ph type="body" idx="2"/>
          </p:nvPr>
        </p:nvSpPr>
        <p:spPr>
          <a:xfrm>
            <a:off x="457200" y="1447800"/>
            <a:ext cx="8229600" cy="4678362"/>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1" u="none" strike="noStrike" cap="none">
                <a:solidFill>
                  <a:schemeClr val="dk1"/>
                </a:solidFill>
                <a:latin typeface="Arial"/>
                <a:ea typeface="Arial"/>
                <a:cs typeface="Arial"/>
                <a:sym typeface="Arial"/>
              </a:rPr>
              <a:t>Diagnostic and Statistical Manual of Mental Disorders, DSM-5</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Sexual desire or arousal disorders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Disorders related to the physical act of intercourse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Disorders related to the timing or inability to reach orgasm</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Causes and influences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Organic factors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Sociocultural factors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Psychological factors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Sexual Dysfunctions and </a:t>
            </a:r>
            <a:r>
              <a:rPr lang="en-US" sz="3200" b="1" i="0" u="none" strike="noStrike" cap="none">
                <a:solidFill>
                  <a:schemeClr val="lt2"/>
                </a:solidFill>
                <a:latin typeface="Arial"/>
                <a:ea typeface="Arial"/>
                <a:cs typeface="Arial"/>
                <a:sym typeface="Arial"/>
              </a:rPr>
              <a:t>Problems </a:t>
            </a:r>
            <a:r>
              <a:rPr lang="en-US" sz="2000" b="1" i="0" u="none" strike="noStrike" cap="none">
                <a:solidFill>
                  <a:schemeClr val="lt2"/>
                </a:solidFill>
                <a:latin typeface="Arial"/>
                <a:ea typeface="Arial"/>
                <a:cs typeface="Arial"/>
                <a:sym typeface="Arial"/>
              </a:rPr>
              <a:t>3 of 3</a:t>
            </a:r>
          </a:p>
        </p:txBody>
      </p:sp>
      <p:sp>
        <p:nvSpPr>
          <p:cNvPr id="730" name="Shape 73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Treatment options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Medication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Psychotherapy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Hormone therapy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Stress reduction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Sex therapy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Behavioral training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Shape 73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Symptoms of </a:t>
            </a:r>
            <a:r>
              <a:rPr lang="en-US" sz="3200" b="1" i="0" u="none" strike="noStrike" cap="none">
                <a:solidFill>
                  <a:schemeClr val="lt2"/>
                </a:solidFill>
                <a:latin typeface="Arial"/>
                <a:ea typeface="Arial"/>
                <a:cs typeface="Arial"/>
                <a:sym typeface="Arial"/>
              </a:rPr>
              <a:t>Schizophrenia </a:t>
            </a:r>
            <a:r>
              <a:rPr lang="en-US" sz="2000" b="1" i="0" u="none" strike="noStrike" cap="none">
                <a:solidFill>
                  <a:schemeClr val="lt2"/>
                </a:solidFill>
                <a:latin typeface="Arial"/>
                <a:ea typeface="Arial"/>
                <a:cs typeface="Arial"/>
                <a:sym typeface="Arial"/>
              </a:rPr>
              <a:t>1 of 4</a:t>
            </a:r>
          </a:p>
        </p:txBody>
      </p:sp>
      <p:sp>
        <p:nvSpPr>
          <p:cNvPr id="736" name="Shape 736"/>
          <p:cNvSpPr txBox="1">
            <a:spLocks noGrp="1"/>
          </p:cNvSpPr>
          <p:nvPr>
            <p:ph type="body" idx="1"/>
          </p:nvPr>
        </p:nvSpPr>
        <p:spPr>
          <a:xfrm>
            <a:off x="506977" y="856566"/>
            <a:ext cx="8229600" cy="66743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14.13 Distinguish between the positive and negative symptoms of schizophrenia.</a:t>
            </a:r>
          </a:p>
        </p:txBody>
      </p:sp>
      <p:sp>
        <p:nvSpPr>
          <p:cNvPr id="737" name="Shape 73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Schizophrenia: severe disorder in which the person suffers from disordered thinking, bizarre behavior, and hallucinations, and is unable to distinguish between fantasy and reality</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Psychotic: the break away from an ability to perceive what is real and what is fantasy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Shape 74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Symptoms of </a:t>
            </a:r>
            <a:r>
              <a:rPr lang="en-US" sz="3200" b="1" i="0" u="none" strike="noStrike" cap="none">
                <a:solidFill>
                  <a:schemeClr val="lt2"/>
                </a:solidFill>
                <a:latin typeface="Arial"/>
                <a:ea typeface="Arial"/>
                <a:cs typeface="Arial"/>
                <a:sym typeface="Arial"/>
              </a:rPr>
              <a:t>Schizophrenia </a:t>
            </a:r>
            <a:r>
              <a:rPr lang="en-US" sz="2000" b="1" i="0" u="none" strike="noStrike" cap="none">
                <a:solidFill>
                  <a:schemeClr val="lt2"/>
                </a:solidFill>
                <a:latin typeface="Arial"/>
                <a:ea typeface="Arial"/>
                <a:cs typeface="Arial"/>
                <a:sym typeface="Arial"/>
              </a:rPr>
              <a:t>2 of 4</a:t>
            </a:r>
          </a:p>
        </p:txBody>
      </p:sp>
      <p:sp>
        <p:nvSpPr>
          <p:cNvPr id="743" name="Shape 74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Delusions: false beliefs held by a person who refuses to accept evidence of their falseness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Delusions of persecution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Delusions of reference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Delusions of influence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Delusions of grandeur (or grandiose delusions)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Speech and thought disturbances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Shape 74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Symptoms of </a:t>
            </a:r>
            <a:r>
              <a:rPr lang="en-US" sz="3200" b="1" i="0" u="none" strike="noStrike" cap="none">
                <a:solidFill>
                  <a:schemeClr val="lt2"/>
                </a:solidFill>
                <a:latin typeface="Arial"/>
                <a:ea typeface="Arial"/>
                <a:cs typeface="Arial"/>
                <a:sym typeface="Arial"/>
              </a:rPr>
              <a:t>Schizophrenia </a:t>
            </a:r>
            <a:r>
              <a:rPr lang="en-US" sz="2000" b="1" i="0" u="none" strike="noStrike" cap="none">
                <a:solidFill>
                  <a:schemeClr val="lt2"/>
                </a:solidFill>
                <a:latin typeface="Arial"/>
                <a:ea typeface="Arial"/>
                <a:cs typeface="Arial"/>
                <a:sym typeface="Arial"/>
              </a:rPr>
              <a:t>3 of 4</a:t>
            </a:r>
          </a:p>
        </p:txBody>
      </p:sp>
      <p:sp>
        <p:nvSpPr>
          <p:cNvPr id="749" name="Shape 74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Hallucinations: false sensory perceptions, such as hearing voices that do not really exist</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Flat affect: a lack of emotional responsiveness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Catatonia: either wildly excessive movement or total lack thereof</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Shape 75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Symptoms of </a:t>
            </a:r>
            <a:r>
              <a:rPr lang="en-US" sz="3200" b="1" i="0" u="none" strike="noStrike" cap="none">
                <a:solidFill>
                  <a:schemeClr val="lt2"/>
                </a:solidFill>
                <a:latin typeface="Arial"/>
                <a:ea typeface="Arial"/>
                <a:cs typeface="Arial"/>
                <a:sym typeface="Arial"/>
              </a:rPr>
              <a:t>Schizophrenia </a:t>
            </a:r>
            <a:r>
              <a:rPr lang="en-US" sz="2000" b="1" i="0" u="none" strike="noStrike" cap="none">
                <a:solidFill>
                  <a:schemeClr val="lt2"/>
                </a:solidFill>
                <a:latin typeface="Arial"/>
                <a:ea typeface="Arial"/>
                <a:cs typeface="Arial"/>
                <a:sym typeface="Arial"/>
              </a:rPr>
              <a:t>4 of 4</a:t>
            </a:r>
          </a:p>
        </p:txBody>
      </p:sp>
      <p:sp>
        <p:nvSpPr>
          <p:cNvPr id="755" name="Shape 75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Positive symptoms: excesses of behavior or occur in addition to normal behavior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Hallucinations, delusions, and distorted thinking</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Negative symptoms: less-than-normal behavior or an absence of normal behavior</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Poor attention, flat affect, and poor speech production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Shape 76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Causes of </a:t>
            </a:r>
            <a:r>
              <a:rPr lang="en-US" sz="3200" b="1" i="0" u="none" strike="noStrike" cap="none">
                <a:solidFill>
                  <a:schemeClr val="lt2"/>
                </a:solidFill>
                <a:latin typeface="Arial"/>
                <a:ea typeface="Arial"/>
                <a:cs typeface="Arial"/>
                <a:sym typeface="Arial"/>
              </a:rPr>
              <a:t>Schizophrenia </a:t>
            </a:r>
            <a:r>
              <a:rPr lang="en-US" sz="2000" b="1" i="0" u="none" strike="noStrike" cap="none">
                <a:solidFill>
                  <a:schemeClr val="lt2"/>
                </a:solidFill>
                <a:latin typeface="Arial"/>
                <a:ea typeface="Arial"/>
                <a:cs typeface="Arial"/>
                <a:sym typeface="Arial"/>
              </a:rPr>
              <a:t>1 of 2</a:t>
            </a:r>
          </a:p>
        </p:txBody>
      </p:sp>
      <p:sp>
        <p:nvSpPr>
          <p:cNvPr id="761" name="Shape 761"/>
          <p:cNvSpPr txBox="1">
            <a:spLocks noGrp="1"/>
          </p:cNvSpPr>
          <p:nvPr>
            <p:ph type="body" idx="1"/>
          </p:nvPr>
        </p:nvSpPr>
        <p:spPr>
          <a:xfrm>
            <a:off x="506977" y="856566"/>
            <a:ext cx="8229600" cy="66743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14.14 Evaluate the biological and environmental influences on schizophrenia.</a:t>
            </a:r>
          </a:p>
        </p:txBody>
      </p:sp>
      <p:sp>
        <p:nvSpPr>
          <p:cNvPr id="762" name="Shape 76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Biological explanations of schizophrenia  focus on dopamine, structural defects in the brain, inflammation, and genetic influences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Shape 767"/>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14.3 Genetics and Schizophrenia</a:t>
            </a:r>
          </a:p>
        </p:txBody>
      </p:sp>
      <p:sp>
        <p:nvSpPr>
          <p:cNvPr id="768" name="Shape 768"/>
          <p:cNvSpPr txBox="1">
            <a:spLocks noGrp="1"/>
          </p:cNvSpPr>
          <p:nvPr>
            <p:ph type="body" idx="1"/>
          </p:nvPr>
        </p:nvSpPr>
        <p:spPr>
          <a:xfrm>
            <a:off x="447964" y="5181600"/>
            <a:ext cx="8229600" cy="106679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This chart shows a definite pattern: The greater the degree of genetic relatedness, the higher the risk of schizophrenia in individuals related to each other. The only individual to carry a risk even close to that of identical twins (who share 100 percent of their genes) is a person who is the child of two parents with schizophrenia. Based on Gottesman (1991).</a:t>
            </a:r>
          </a:p>
        </p:txBody>
      </p:sp>
      <p:pic>
        <p:nvPicPr>
          <p:cNvPr id="769" name="Shape 769" descr="A ring graph shows the percentage of risk for schizophrenia in people with varying degrees of biological relatedness to a relative with the disorder.  The following table provides the data: Relationship  Percentage of Risk General population 1% Spouses of patients 2% First cousins 2% Uncles/aunts 2% Nephews/nieces 4% Grandchildren 5% Half-siblings 6% Parents 6% Siblings 9% Children 12% Siblings (with one schizophrenic parent) 17% Dizygotic twins 17% Offspring of two schizophrenic parents 46% Monozygotic twins 48% "/>
          <p:cNvPicPr preferRelativeResize="0"/>
          <p:nvPr/>
        </p:nvPicPr>
        <p:blipFill rotWithShape="1">
          <a:blip r:embed="rId3">
            <a:alphaModFix/>
          </a:blip>
          <a:srcRect/>
          <a:stretch/>
        </p:blipFill>
        <p:spPr>
          <a:xfrm>
            <a:off x="1447799" y="953605"/>
            <a:ext cx="6556375" cy="407906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Shape 77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Causes of </a:t>
            </a:r>
            <a:r>
              <a:rPr lang="en-US" sz="3200" b="1" i="0" u="none" strike="noStrike" cap="none">
                <a:solidFill>
                  <a:schemeClr val="lt2"/>
                </a:solidFill>
                <a:latin typeface="Arial"/>
                <a:ea typeface="Arial"/>
                <a:cs typeface="Arial"/>
                <a:sym typeface="Arial"/>
              </a:rPr>
              <a:t>Schizophrenia </a:t>
            </a:r>
            <a:r>
              <a:rPr lang="en-US" sz="2000" b="1" i="0" u="none" strike="noStrike" cap="none">
                <a:solidFill>
                  <a:schemeClr val="lt2"/>
                </a:solidFill>
                <a:latin typeface="Arial"/>
                <a:ea typeface="Arial"/>
                <a:cs typeface="Arial"/>
                <a:sym typeface="Arial"/>
              </a:rPr>
              <a:t>2 of 2</a:t>
            </a:r>
          </a:p>
        </p:txBody>
      </p:sp>
      <p:sp>
        <p:nvSpPr>
          <p:cNvPr id="775" name="Shape 77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Stress-vulnerability model: assumes a biological sensitivity, or vulnerability, to a certain disorder that will develop under the right conditions of environmental or emotional stress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Shape 78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Categories of Personality </a:t>
            </a:r>
            <a:r>
              <a:rPr lang="en-US" sz="3200" b="1" i="0" u="none" strike="noStrike" cap="none">
                <a:solidFill>
                  <a:schemeClr val="lt2"/>
                </a:solidFill>
                <a:latin typeface="Arial"/>
                <a:ea typeface="Arial"/>
                <a:cs typeface="Arial"/>
                <a:sym typeface="Arial"/>
              </a:rPr>
              <a:t>Disorders </a:t>
            </a:r>
            <a:r>
              <a:rPr lang="en-US" sz="2000" b="1" i="0" u="none" strike="noStrike" cap="none">
                <a:solidFill>
                  <a:schemeClr val="lt2"/>
                </a:solidFill>
                <a:latin typeface="Arial"/>
                <a:ea typeface="Arial"/>
                <a:cs typeface="Arial"/>
                <a:sym typeface="Arial"/>
              </a:rPr>
              <a:t>1 of 2</a:t>
            </a:r>
          </a:p>
        </p:txBody>
      </p:sp>
      <p:sp>
        <p:nvSpPr>
          <p:cNvPr id="781" name="Shape 781"/>
          <p:cNvSpPr txBox="1">
            <a:spLocks noGrp="1"/>
          </p:cNvSpPr>
          <p:nvPr>
            <p:ph type="body" idx="1"/>
          </p:nvPr>
        </p:nvSpPr>
        <p:spPr>
          <a:xfrm>
            <a:off x="506977" y="856566"/>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14.15 Classify different types of personality disorders.</a:t>
            </a:r>
          </a:p>
        </p:txBody>
      </p:sp>
      <p:sp>
        <p:nvSpPr>
          <p:cNvPr id="782" name="Shape 78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Personality disorder: a disorder in which a person adopts a persistent, rigid, and maladaptive pattern of behavior that interferes with normal social interactions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Cluster A: seen as odd or eccentric (Paranoid, Schizoid, Schizotypal)</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Cluster B: behavior is dramatic, emotional, or erratic (Antisocial, Borderline, Histrionic, Narcissistic)</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Cluster C: the main emotion is anxiety or fearfulness (Avoidant, Dependent, Obsessive-Compulsive)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Changing Conceptions of Abnormality </a:t>
            </a:r>
            <a:r>
              <a:rPr lang="en-US" sz="2000" b="1" i="0" u="none" strike="noStrike" cap="none">
                <a:solidFill>
                  <a:srgbClr val="007FA3"/>
                </a:solidFill>
                <a:latin typeface="Arial"/>
                <a:ea typeface="Arial"/>
                <a:cs typeface="Arial"/>
                <a:sym typeface="Arial"/>
              </a:rPr>
              <a:t>1 of 4</a:t>
            </a:r>
          </a:p>
        </p:txBody>
      </p:sp>
      <p:sp>
        <p:nvSpPr>
          <p:cNvPr id="496" name="Shape 496"/>
          <p:cNvSpPr txBox="1">
            <a:spLocks noGrp="1"/>
          </p:cNvSpPr>
          <p:nvPr>
            <p:ph type="body" idx="1"/>
          </p:nvPr>
        </p:nvSpPr>
        <p:spPr>
          <a:xfrm>
            <a:off x="506977" y="856566"/>
            <a:ext cx="8229600" cy="59123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14.1 </a:t>
            </a:r>
            <a:r>
              <a:rPr lang="en-US" sz="1800" b="0" i="0" u="none" strike="noStrike" cap="none">
                <a:solidFill>
                  <a:srgbClr val="007FA3"/>
                </a:solidFill>
                <a:latin typeface="Arial"/>
                <a:ea typeface="Arial"/>
                <a:cs typeface="Arial"/>
                <a:sym typeface="Arial"/>
              </a:rPr>
              <a:t>Explain how our definition of abnormal behavior and thinking has changed over time.</a:t>
            </a:r>
          </a:p>
        </p:txBody>
      </p:sp>
      <p:sp>
        <p:nvSpPr>
          <p:cNvPr id="497" name="Shape 49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 ancient times holes were cut in an ill person’s head to let out evil spirits in a process called </a:t>
            </a:r>
            <a:r>
              <a:rPr lang="en-US" sz="2800" b="0" i="1" u="none" strike="noStrike" cap="none">
                <a:solidFill>
                  <a:schemeClr val="dk1"/>
                </a:solidFill>
                <a:latin typeface="Arial"/>
                <a:ea typeface="Arial"/>
                <a:cs typeface="Arial"/>
                <a:sym typeface="Arial"/>
              </a:rPr>
              <a:t>trephining </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Hippocrates believed that mental illness came from an imbalance in the body’s four humors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Phlegm, black bile, blood, and yellow bile</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In the Middle Ages, the mentally ill were labeled as witches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Shape 78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Categories of Personality </a:t>
            </a:r>
            <a:r>
              <a:rPr lang="en-US" sz="3200" b="1" i="0" u="none" strike="noStrike" cap="none">
                <a:solidFill>
                  <a:schemeClr val="lt2"/>
                </a:solidFill>
                <a:latin typeface="Arial"/>
                <a:ea typeface="Arial"/>
                <a:cs typeface="Arial"/>
                <a:sym typeface="Arial"/>
              </a:rPr>
              <a:t>Disorders </a:t>
            </a:r>
            <a:r>
              <a:rPr lang="en-US" sz="2000" b="1" i="0" u="none" strike="noStrike" cap="none">
                <a:solidFill>
                  <a:schemeClr val="lt2"/>
                </a:solidFill>
                <a:latin typeface="Arial"/>
                <a:ea typeface="Arial"/>
                <a:cs typeface="Arial"/>
                <a:sym typeface="Arial"/>
              </a:rPr>
              <a:t>2 of 2</a:t>
            </a:r>
          </a:p>
        </p:txBody>
      </p:sp>
      <p:sp>
        <p:nvSpPr>
          <p:cNvPr id="788" name="Shape 78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Antisocial personality disorder: a person has no morals or conscience and often behaves in an impulsive manner without regard for the consequences of that behavior</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Borderline personality disorder: maladaptive personality pattern in which the person is moody and unstable, lacks a clear sense of identity, and often clings to others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Shape 79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Causes of Personality </a:t>
            </a:r>
            <a:r>
              <a:rPr lang="en-US" sz="3200" b="1" i="0" u="none" strike="noStrike" cap="none">
                <a:solidFill>
                  <a:schemeClr val="lt2"/>
                </a:solidFill>
                <a:latin typeface="Arial"/>
                <a:ea typeface="Arial"/>
                <a:cs typeface="Arial"/>
                <a:sym typeface="Arial"/>
              </a:rPr>
              <a:t>Disorders </a:t>
            </a:r>
            <a:r>
              <a:rPr lang="en-US" sz="2000" b="1" i="0" u="none" strike="noStrike" cap="none">
                <a:solidFill>
                  <a:schemeClr val="lt2"/>
                </a:solidFill>
                <a:latin typeface="Arial"/>
                <a:ea typeface="Arial"/>
                <a:cs typeface="Arial"/>
                <a:sym typeface="Arial"/>
              </a:rPr>
              <a:t>1 of 2</a:t>
            </a:r>
          </a:p>
        </p:txBody>
      </p:sp>
      <p:sp>
        <p:nvSpPr>
          <p:cNvPr id="794" name="Shape 794"/>
          <p:cNvSpPr txBox="1">
            <a:spLocks noGrp="1"/>
          </p:cNvSpPr>
          <p:nvPr>
            <p:ph type="body" idx="1"/>
          </p:nvPr>
        </p:nvSpPr>
        <p:spPr>
          <a:xfrm>
            <a:off x="506977" y="856566"/>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14.16 Identify potential causes of personality disorders.</a:t>
            </a:r>
          </a:p>
        </p:txBody>
      </p:sp>
      <p:sp>
        <p:nvSpPr>
          <p:cNvPr id="795" name="Shape 79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Cognitive-learning theorists see personality disorders as a set of learned behavior that has become maladaptive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Bad habits learned early on in life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Belief systems of the personality disordered person are seen as illogical</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Biological explanations look at genetic factors and stress hormones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Shape 80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Causes of Personality </a:t>
            </a:r>
            <a:r>
              <a:rPr lang="en-US" sz="3200" b="1" i="0" u="none" strike="noStrike" cap="none">
                <a:solidFill>
                  <a:schemeClr val="lt2"/>
                </a:solidFill>
                <a:latin typeface="Arial"/>
                <a:ea typeface="Arial"/>
                <a:cs typeface="Arial"/>
                <a:sym typeface="Arial"/>
              </a:rPr>
              <a:t>Disorders </a:t>
            </a:r>
            <a:r>
              <a:rPr lang="en-US" sz="2000" b="1" i="0" u="none" strike="noStrike" cap="none">
                <a:solidFill>
                  <a:schemeClr val="lt2"/>
                </a:solidFill>
                <a:latin typeface="Arial"/>
                <a:ea typeface="Arial"/>
                <a:cs typeface="Arial"/>
                <a:sym typeface="Arial"/>
              </a:rPr>
              <a:t>2 of 2</a:t>
            </a:r>
          </a:p>
        </p:txBody>
      </p:sp>
      <p:sp>
        <p:nvSpPr>
          <p:cNvPr id="801" name="Shape 80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Other possible causes of personality disorders may include disturbances in family communications and relationships, childhood abuse, neglect, overly strict parenting, overprotective parenting, and parental rejection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Shape 80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Taking the Worry Out of Exams</a:t>
            </a:r>
          </a:p>
        </p:txBody>
      </p:sp>
      <p:sp>
        <p:nvSpPr>
          <p:cNvPr id="807" name="Shape 807"/>
          <p:cNvSpPr txBox="1">
            <a:spLocks noGrp="1"/>
          </p:cNvSpPr>
          <p:nvPr>
            <p:ph type="body" idx="1"/>
          </p:nvPr>
        </p:nvSpPr>
        <p:spPr>
          <a:xfrm>
            <a:off x="506977" y="856566"/>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14.17 Identify some ways to overcome test anxiety.</a:t>
            </a:r>
          </a:p>
        </p:txBody>
      </p:sp>
      <p:sp>
        <p:nvSpPr>
          <p:cNvPr id="808" name="Shape 80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While not yet recognized as a clinical disorder in the </a:t>
            </a:r>
            <a:r>
              <a:rPr lang="en-US" sz="2800" b="0" i="1" u="none" strike="noStrike" cap="none">
                <a:solidFill>
                  <a:schemeClr val="dk1"/>
                </a:solidFill>
                <a:latin typeface="Arial"/>
                <a:ea typeface="Arial"/>
                <a:cs typeface="Arial"/>
                <a:sym typeface="Arial"/>
              </a:rPr>
              <a:t>DSM-5</a:t>
            </a:r>
            <a:r>
              <a:rPr lang="en-US" sz="2800" b="0" i="0" u="none" strike="noStrike" cap="none">
                <a:solidFill>
                  <a:schemeClr val="dk1"/>
                </a:solidFill>
                <a:latin typeface="Arial"/>
                <a:ea typeface="Arial"/>
                <a:cs typeface="Arial"/>
                <a:sym typeface="Arial"/>
              </a:rPr>
              <a:t>, test anxiety has caused countless students considerable stress over the years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Overcoming test anxiety</a:t>
            </a:r>
          </a:p>
          <a:p>
            <a:pPr marL="1001267" marR="0" lvl="1" indent="-518667"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Determine why you want to do well on the test in the first place</a:t>
            </a:r>
          </a:p>
          <a:p>
            <a:pPr marL="1001267" marR="0" lvl="1" indent="-518667"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Develop a strategy for controlling your cognitive state and behavior, both before and during the exam</a:t>
            </a:r>
          </a:p>
          <a:p>
            <a:pPr marL="1001267" marR="0" lvl="1" indent="-518667" algn="l" rtl="0">
              <a:spcBef>
                <a:spcPts val="600"/>
              </a:spcBef>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Focus on using energy; engage in positive self-talk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Changing Conceptions of Abnormality </a:t>
            </a:r>
            <a:r>
              <a:rPr lang="en-US" sz="2000" b="1" i="0" u="none" strike="noStrike" cap="none">
                <a:solidFill>
                  <a:srgbClr val="007FA3"/>
                </a:solidFill>
                <a:latin typeface="Arial"/>
                <a:ea typeface="Arial"/>
                <a:cs typeface="Arial"/>
                <a:sym typeface="Arial"/>
              </a:rPr>
              <a:t>2 of 4</a:t>
            </a:r>
          </a:p>
        </p:txBody>
      </p:sp>
      <p:sp>
        <p:nvSpPr>
          <p:cNvPr id="503" name="Shape 50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Psychopathology: the study of abnormal behavior</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Psychological disorders: any pattern of behavior that causes people significant distress, causes them to harm others, or harms their ability to function in daily life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Statistically rare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Deviant from social norms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Changing Conceptions of Abnormality </a:t>
            </a:r>
            <a:r>
              <a:rPr lang="en-US" sz="2000" b="1" i="0" u="none" strike="noStrike" cap="none">
                <a:solidFill>
                  <a:srgbClr val="007FA3"/>
                </a:solidFill>
                <a:latin typeface="Arial"/>
                <a:ea typeface="Arial"/>
                <a:cs typeface="Arial"/>
                <a:sym typeface="Arial"/>
              </a:rPr>
              <a:t>3 of 4</a:t>
            </a:r>
          </a:p>
        </p:txBody>
      </p:sp>
      <p:sp>
        <p:nvSpPr>
          <p:cNvPr id="509" name="Shape 50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Situational context: the social or environmental setting of a person’s behavior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Subjective discomfort: emotional distress or discomfort</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Maladaptive thinking or behavior: anything that does not allow a person to function within or adapt to the stresses and everyday demands of life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Changing Conceptions of Abnormality </a:t>
            </a:r>
            <a:r>
              <a:rPr lang="en-US" sz="2000" b="1" i="0" u="none" strike="noStrike" cap="none">
                <a:solidFill>
                  <a:srgbClr val="007FA3"/>
                </a:solidFill>
                <a:latin typeface="Arial"/>
                <a:ea typeface="Arial"/>
                <a:cs typeface="Arial"/>
                <a:sym typeface="Arial"/>
              </a:rPr>
              <a:t>4 of 4</a:t>
            </a:r>
          </a:p>
        </p:txBody>
      </p:sp>
      <p:sp>
        <p:nvSpPr>
          <p:cNvPr id="515" name="Shape 51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Psychological disorder: any pattern of behavior that causes people significant distress, causes them to harm themselves or others, or harms their ability to function in daily life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Note that </a:t>
            </a:r>
            <a:r>
              <a:rPr lang="en-US" sz="2400" b="0" i="1" u="none" strike="noStrike" cap="none">
                <a:solidFill>
                  <a:schemeClr val="dk1"/>
                </a:solidFill>
                <a:latin typeface="Arial"/>
                <a:ea typeface="Arial"/>
                <a:cs typeface="Arial"/>
                <a:sym typeface="Arial"/>
              </a:rPr>
              <a:t>abnormality</a:t>
            </a:r>
            <a:r>
              <a:rPr lang="en-US" sz="2400" b="0" i="0" u="none" strike="noStrike" cap="none">
                <a:solidFill>
                  <a:schemeClr val="dk1"/>
                </a:solidFill>
                <a:latin typeface="Arial"/>
                <a:ea typeface="Arial"/>
                <a:cs typeface="Arial"/>
                <a:sym typeface="Arial"/>
              </a:rPr>
              <a:t> differs from </a:t>
            </a:r>
            <a:r>
              <a:rPr lang="en-US" sz="2400" b="0" i="1" u="none" strike="noStrike" cap="none">
                <a:solidFill>
                  <a:schemeClr val="dk1"/>
                </a:solidFill>
                <a:latin typeface="Arial"/>
                <a:ea typeface="Arial"/>
                <a:cs typeface="Arial"/>
                <a:sym typeface="Arial"/>
              </a:rPr>
              <a:t>insanity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Insanity considered a legal term in United States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Models of Abnormality </a:t>
            </a:r>
            <a:r>
              <a:rPr lang="en-US" sz="2000" b="1" i="0" u="none" strike="noStrike" cap="none">
                <a:solidFill>
                  <a:srgbClr val="007FA3"/>
                </a:solidFill>
                <a:latin typeface="Arial"/>
                <a:ea typeface="Arial"/>
                <a:cs typeface="Arial"/>
                <a:sym typeface="Arial"/>
              </a:rPr>
              <a:t>1 of 3</a:t>
            </a:r>
          </a:p>
        </p:txBody>
      </p:sp>
      <p:sp>
        <p:nvSpPr>
          <p:cNvPr id="521" name="Shape 521"/>
          <p:cNvSpPr txBox="1">
            <a:spLocks noGrp="1"/>
          </p:cNvSpPr>
          <p:nvPr>
            <p:ph type="body" idx="1"/>
          </p:nvPr>
        </p:nvSpPr>
        <p:spPr>
          <a:xfrm>
            <a:off x="506977" y="856566"/>
            <a:ext cx="8229600" cy="59123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14.2 </a:t>
            </a:r>
            <a:r>
              <a:rPr lang="en-US" sz="1800" b="0" i="0" u="none" strike="noStrike" cap="none">
                <a:solidFill>
                  <a:srgbClr val="007FA3"/>
                </a:solidFill>
                <a:latin typeface="Arial"/>
                <a:ea typeface="Arial"/>
                <a:cs typeface="Arial"/>
                <a:sym typeface="Arial"/>
              </a:rPr>
              <a:t>Identify models used to explain psychological disorders.</a:t>
            </a:r>
          </a:p>
        </p:txBody>
      </p:sp>
      <p:sp>
        <p:nvSpPr>
          <p:cNvPr id="522" name="Shape 52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Biological model: psychological disorders have biological or medical causes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Biological changes in the chemical, structural, or genetic systems of the body</a:t>
            </a:r>
          </a:p>
        </p:txBody>
      </p:sp>
    </p:spTree>
  </p:cSld>
  <p:clrMapOvr>
    <a:masterClrMapping/>
  </p:clrMapOvr>
</p:sld>
</file>

<file path=ppt/theme/theme1.xml><?xml version="1.0" encoding="utf-8"?>
<a:theme xmlns:a="http://schemas.openxmlformats.org/drawingml/2006/main" name="5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3001</Words>
  <Application>Microsoft Office PowerPoint</Application>
  <PresentationFormat>On-screen Show (4:3)</PresentationFormat>
  <Paragraphs>322</Paragraphs>
  <Slides>53</Slides>
  <Notes>53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Noto Sans Symbols</vt:lpstr>
      <vt:lpstr>Verdana</vt:lpstr>
      <vt:lpstr>5_508 Lecture</vt:lpstr>
      <vt:lpstr>Psychology</vt:lpstr>
      <vt:lpstr>Psychology</vt:lpstr>
      <vt:lpstr>Learning Objectives 1 of 2</vt:lpstr>
      <vt:lpstr>Learning Objectives 2 of 2</vt:lpstr>
      <vt:lpstr>Changing Conceptions of Abnormality 1 of 4</vt:lpstr>
      <vt:lpstr>Changing Conceptions of Abnormality 2 of 4</vt:lpstr>
      <vt:lpstr>Changing Conceptions of Abnormality 3 of 4</vt:lpstr>
      <vt:lpstr>Changing Conceptions of Abnormality 4 of 4</vt:lpstr>
      <vt:lpstr>Models of Abnormality 1 of 3</vt:lpstr>
      <vt:lpstr>Models of Abnormality 2 of 3</vt:lpstr>
      <vt:lpstr>Models of Abnormality 3 of 3</vt:lpstr>
      <vt:lpstr>Diagnosing and Classifying Disorders 1 of 3</vt:lpstr>
      <vt:lpstr>Diagnosing and Classifying Disorders 2 of 3</vt:lpstr>
      <vt:lpstr>Table 14.1 Yearly Occurrence of Psychological Disorders in the United States</vt:lpstr>
      <vt:lpstr>Diagnosing and Classifying Disorders 3 of 3</vt:lpstr>
      <vt:lpstr>Anxiety Disorders 1 of 5</vt:lpstr>
      <vt:lpstr>Anxiety Disorders 2 of 5</vt:lpstr>
      <vt:lpstr>Anxiety Disorders 3 of 5</vt:lpstr>
      <vt:lpstr>Anxiety Disorders 4 of 5</vt:lpstr>
      <vt:lpstr>Anxiety Disorders 5 of 5</vt:lpstr>
      <vt:lpstr>Table 14.2 Anxiety Disorders and their Symptoms</vt:lpstr>
      <vt:lpstr>Other Disorders Related to Anxiety 1 of 3</vt:lpstr>
      <vt:lpstr>Other Disorders Related to Anxiety 2 of 3</vt:lpstr>
      <vt:lpstr>Other Disorders Related to Anxiety 3 of 3</vt:lpstr>
      <vt:lpstr>Causes of Anxiety, Trauma, and Stress Disorders 1 of 4</vt:lpstr>
      <vt:lpstr>Causes of Anxiety, Trauma, and Stress Disorders 2 of 4</vt:lpstr>
      <vt:lpstr>Causes of Anxiety, Trauma, and Stress Disorders 3 of 4</vt:lpstr>
      <vt:lpstr>Causes of Anxiety, Trauma, and Stress Disorders 4 of 4</vt:lpstr>
      <vt:lpstr>Types of Dissociative Disorders</vt:lpstr>
      <vt:lpstr>Causes of Dissociative Disorders 1 of 2</vt:lpstr>
      <vt:lpstr>Causes of Dissociative Disorders 2 of 2</vt:lpstr>
      <vt:lpstr>Major Depressive Disorder and Bipolar Disorders 1 of 2</vt:lpstr>
      <vt:lpstr>Major Depressive Disorder and Bipolar Disorders 2 of 2</vt:lpstr>
      <vt:lpstr>Figure 14.2 The Range of Emotions</vt:lpstr>
      <vt:lpstr>Causes of Disordered Mood</vt:lpstr>
      <vt:lpstr>Eating Disorders 1 of 3</vt:lpstr>
      <vt:lpstr>Eating Disorders 2 of 3</vt:lpstr>
      <vt:lpstr>Eating Disorders 3 of 3</vt:lpstr>
      <vt:lpstr>Sexual Dysfunctions and Problems 1 of 3</vt:lpstr>
      <vt:lpstr>Sexual Dysfunctions and Problems 2 of 3</vt:lpstr>
      <vt:lpstr>Sexual Dysfunctions and Problems 3 of 3</vt:lpstr>
      <vt:lpstr>Symptoms of Schizophrenia 1 of 4</vt:lpstr>
      <vt:lpstr>Symptoms of Schizophrenia 2 of 4</vt:lpstr>
      <vt:lpstr>Symptoms of Schizophrenia 3 of 4</vt:lpstr>
      <vt:lpstr>Symptoms of Schizophrenia 4 of 4</vt:lpstr>
      <vt:lpstr>Causes of Schizophrenia 1 of 2</vt:lpstr>
      <vt:lpstr>Figure 14.3 Genetics and Schizophrenia</vt:lpstr>
      <vt:lpstr>Causes of Schizophrenia 2 of 2</vt:lpstr>
      <vt:lpstr>Categories of Personality Disorders 1 of 2</vt:lpstr>
      <vt:lpstr>Categories of Personality Disorders 2 of 2</vt:lpstr>
      <vt:lpstr>Causes of Personality Disorders 1 of 2</vt:lpstr>
      <vt:lpstr>Causes of Personality Disorders 2 of 2</vt:lpstr>
      <vt:lpstr>Taking the Worry Out of Exams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dc:title>
  <dc:creator>KARA LYCKE</dc:creator>
  <cp:lastModifiedBy>KARA LYCKE</cp:lastModifiedBy>
  <cp:revision>1</cp:revision>
  <dcterms:modified xsi:type="dcterms:W3CDTF">2019-04-23T19:51:56Z</dcterms:modified>
</cp:coreProperties>
</file>