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5E645-E95F-4A04-8873-37B81E0710C0}">
  <a:tblStyle styleId="{09C5E645-E95F-4A04-8873-37B81E0710C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3" name="Shape 4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1" name="Shape 4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2" name="Shape 4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3" name="Shape 4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2" name="Shape 5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9" name="Shape 5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9" name="Shape 5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4" name="Shape 5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0" name="Shape 5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7" name="Shape 5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2" name="Shape 6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9" name="Shape 6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4" name="Shape 6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1" name="Shape 6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8" name="Shape 6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5" name="Shape 6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2" name="Shape 6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67" name="Shape 6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8" name="Shape 6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6" name="Shape 6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4" name="Shape 6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1" name="Shape 6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8" name="Shape 6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13" name="Shape 7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1" name="Shape 7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66" name="Shape 3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4" name="Shape 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265"/>
        <p:cNvGrpSpPr/>
        <p:nvPr/>
      </p:nvGrpSpPr>
      <p:grpSpPr>
        <a:xfrm>
          <a:off x="0" y="0"/>
          <a:ext cx="0" cy="0"/>
          <a:chOff x="0" y="0"/>
          <a:chExt cx="0" cy="0"/>
        </a:xfrm>
      </p:grpSpPr>
      <p:sp>
        <p:nvSpPr>
          <p:cNvPr id="266" name="Shape 266"/>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67" name="Shape 26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8" name="Shape 26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9" name="Shape 26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274" name="Shape 274"/>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75" name="Shape 275"/>
          <p:cNvGrpSpPr/>
          <p:nvPr/>
        </p:nvGrpSpPr>
        <p:grpSpPr>
          <a:xfrm>
            <a:off x="33338" y="6408737"/>
            <a:ext cx="9156700" cy="465137"/>
            <a:chOff x="33338" y="6408737"/>
            <a:chExt cx="9156700" cy="465137"/>
          </a:xfrm>
        </p:grpSpPr>
        <p:pic>
          <p:nvPicPr>
            <p:cNvPr id="276" name="Shape 27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277" name="Shape 277"/>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278" name="Shape 278"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1" name="Shape 281"/>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82" name="Shape 282"/>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8" name="Shape 2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4" name="Shape 29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6" name="Shape 2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0" name="Shape 300"/>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3" name="Shape 3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4" name="Shape 3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7" name="Shape 30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9" name="Shape 3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11" name="Shape 31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12" name="Shape 312"/>
          <p:cNvGrpSpPr/>
          <p:nvPr/>
        </p:nvGrpSpPr>
        <p:grpSpPr>
          <a:xfrm>
            <a:off x="93969" y="6408737"/>
            <a:ext cx="9096069" cy="463550"/>
            <a:chOff x="93969" y="6408737"/>
            <a:chExt cx="9096069" cy="463550"/>
          </a:xfrm>
        </p:grpSpPr>
        <p:sp>
          <p:nvSpPr>
            <p:cNvPr id="313" name="Shape 313"/>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14" name="Shape 314"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Only">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46">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47">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48">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49">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26" name="Shape 326"/>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27" name="Shape 327"/>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328" name="Shape 328"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329" name="Shape 329"/>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2 of 4</a:t>
            </a:r>
          </a:p>
        </p:txBody>
      </p:sp>
      <p:sp>
        <p:nvSpPr>
          <p:cNvPr id="400" name="Shape 400"/>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Trial and error (mechanical solution): problem-solving method in which one possible solution after another is tried until a successful one is found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Algorithms: very specific, step-by-step procedures for solving certain types of problems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Will always result in a correct solution if one exists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to be found, such as mathematical formulas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3 of 4</a:t>
            </a:r>
          </a:p>
        </p:txBody>
      </p:sp>
      <p:sp>
        <p:nvSpPr>
          <p:cNvPr id="407" name="Shape 4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Heuristic: educated guess based on prior experiences that helps narrow down possible solutions for a problem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Also known as a “rule of thumb”</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Representative heuristic</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Availability heuristic</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Working backward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Subgoals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4 of 4</a:t>
            </a:r>
          </a:p>
        </p:txBody>
      </p:sp>
      <p:sp>
        <p:nvSpPr>
          <p:cNvPr id="414" name="Shape 4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Insight: sudden perception of a solution to a problem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“Aha!” moment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Problem may be recognized as similar to another previously solved, for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Problems with Problem Solving and Decision Making </a:t>
            </a:r>
            <a:r>
              <a:rPr lang="en-US" sz="2000" b="1" i="0" u="none" strike="noStrike" cap="none">
                <a:solidFill>
                  <a:srgbClr val="007FA3"/>
                </a:solidFill>
                <a:latin typeface="Arial"/>
                <a:ea typeface="Arial"/>
                <a:cs typeface="Arial"/>
                <a:sym typeface="Arial"/>
              </a:rPr>
              <a:t>1 of 2</a:t>
            </a:r>
          </a:p>
        </p:txBody>
      </p:sp>
      <p:sp>
        <p:nvSpPr>
          <p:cNvPr id="421" name="Shape 421"/>
          <p:cNvSpPr txBox="1">
            <a:spLocks noGrp="1"/>
          </p:cNvSpPr>
          <p:nvPr>
            <p:ph type="body" idx="1"/>
          </p:nvPr>
        </p:nvSpPr>
        <p:spPr>
          <a:xfrm>
            <a:off x="433754" y="1398813"/>
            <a:ext cx="8229600" cy="6585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7.4 Identify three common barriers to successful problem solving.</a:t>
            </a:r>
          </a:p>
        </p:txBody>
      </p:sp>
      <p:sp>
        <p:nvSpPr>
          <p:cNvPr id="422" name="Shape 422"/>
          <p:cNvSpPr txBox="1">
            <a:spLocks noGrp="1"/>
          </p:cNvSpPr>
          <p:nvPr>
            <p:ph type="body" idx="2"/>
          </p:nvPr>
        </p:nvSpPr>
        <p:spPr>
          <a:xfrm>
            <a:off x="433754" y="2160813"/>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Functional fixedness: a block to problem solving that comes from thinking about objects only in terms of their typical functions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set: the tendency for people to persist in using problem-solving patterns that have worked for them in the past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Problems with Problem Solving and Decision Making </a:t>
            </a:r>
            <a:r>
              <a:rPr lang="en-US" sz="2000" b="1" i="0" u="none" strike="noStrike" cap="none">
                <a:solidFill>
                  <a:srgbClr val="007FA3"/>
                </a:solidFill>
                <a:latin typeface="Arial"/>
                <a:ea typeface="Arial"/>
                <a:cs typeface="Arial"/>
                <a:sym typeface="Arial"/>
              </a:rPr>
              <a:t>2 of 2</a:t>
            </a:r>
          </a:p>
        </p:txBody>
      </p:sp>
      <p:sp>
        <p:nvSpPr>
          <p:cNvPr id="429" name="Shape 42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Confirmation bias: the tendency to search for evidence that fits one’s beliefs while ignoring any evidence that does not fit those beliefs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7.2 The String Problem </a:t>
            </a:r>
            <a:r>
              <a:rPr lang="en-US" sz="2000" b="1" i="0" u="none" strike="noStrike" cap="none">
                <a:solidFill>
                  <a:srgbClr val="007FA3"/>
                </a:solidFill>
                <a:latin typeface="Arial"/>
                <a:ea typeface="Arial"/>
                <a:cs typeface="Arial"/>
                <a:sym typeface="Arial"/>
              </a:rPr>
              <a:t>1 of 2</a:t>
            </a:r>
          </a:p>
        </p:txBody>
      </p:sp>
      <p:sp>
        <p:nvSpPr>
          <p:cNvPr id="436" name="Shape 436"/>
          <p:cNvSpPr txBox="1">
            <a:spLocks noGrp="1"/>
          </p:cNvSpPr>
          <p:nvPr>
            <p:ph type="body" idx="1"/>
          </p:nvPr>
        </p:nvSpPr>
        <p:spPr>
          <a:xfrm>
            <a:off x="5943600" y="2209800"/>
            <a:ext cx="2514599" cy="1732217"/>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How do you tie the two strings together if you cannot reach them both at the same time?</a:t>
            </a:r>
          </a:p>
        </p:txBody>
      </p:sp>
      <p:pic>
        <p:nvPicPr>
          <p:cNvPr id="437" name="Shape 437" descr="An illustration shows a man holding on to a string hung from one end of a room, and trying to reach a second string hung from the other end of the room. Beside the man is a table with a pair of pliers on it."/>
          <p:cNvPicPr preferRelativeResize="0"/>
          <p:nvPr/>
        </p:nvPicPr>
        <p:blipFill rotWithShape="1">
          <a:blip r:embed="rId3">
            <a:alphaModFix/>
          </a:blip>
          <a:srcRect/>
          <a:stretch/>
        </p:blipFill>
        <p:spPr>
          <a:xfrm>
            <a:off x="457200" y="1143000"/>
            <a:ext cx="5257799" cy="43444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7.2 Solution to the String Problem </a:t>
            </a:r>
            <a:r>
              <a:rPr lang="en-US" sz="2000" b="1" i="0" u="none" strike="noStrike" cap="none">
                <a:solidFill>
                  <a:srgbClr val="007FA3"/>
                </a:solidFill>
                <a:latin typeface="Arial"/>
                <a:ea typeface="Arial"/>
                <a:cs typeface="Arial"/>
                <a:sym typeface="Arial"/>
              </a:rPr>
              <a:t>2 of 2</a:t>
            </a:r>
          </a:p>
        </p:txBody>
      </p:sp>
      <p:sp>
        <p:nvSpPr>
          <p:cNvPr id="444" name="Shape 444"/>
          <p:cNvSpPr txBox="1">
            <a:spLocks noGrp="1"/>
          </p:cNvSpPr>
          <p:nvPr>
            <p:ph type="body" idx="1"/>
          </p:nvPr>
        </p:nvSpPr>
        <p:spPr>
          <a:xfrm>
            <a:off x="5867400" y="2209800"/>
            <a:ext cx="2666999" cy="2209799"/>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The solution to the string problem is to use the pliers as a pendulum to swing the second string closer to you.</a:t>
            </a:r>
          </a:p>
        </p:txBody>
      </p:sp>
      <p:pic>
        <p:nvPicPr>
          <p:cNvPr id="445" name="Shape 445" descr="An illustration of a man standing on one side of a room, using one hand to hold onto a string attached to the ceiling on the other side of the room, while a pair of pliers is attached to a string hanging down from the near side of the room. Dotted lines and arrows indicate the string with the pliers at one end can swing toward the man's free hand. A table is at the far side of the room."/>
          <p:cNvPicPr preferRelativeResize="0"/>
          <p:nvPr/>
        </p:nvPicPr>
        <p:blipFill rotWithShape="1">
          <a:blip r:embed="rId3">
            <a:alphaModFix/>
          </a:blip>
          <a:srcRect/>
          <a:stretch/>
        </p:blipFill>
        <p:spPr>
          <a:xfrm>
            <a:off x="457200" y="1524000"/>
            <a:ext cx="5212618" cy="38036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7.3 The Dot Problem </a:t>
            </a:r>
            <a:r>
              <a:rPr lang="en-US" sz="2000" b="1" i="0" u="none" strike="noStrike" cap="none">
                <a:solidFill>
                  <a:srgbClr val="007FA3"/>
                </a:solidFill>
                <a:latin typeface="Arial"/>
                <a:ea typeface="Arial"/>
                <a:cs typeface="Arial"/>
                <a:sym typeface="Arial"/>
              </a:rPr>
              <a:t>1 of 2</a:t>
            </a:r>
          </a:p>
        </p:txBody>
      </p:sp>
      <p:sp>
        <p:nvSpPr>
          <p:cNvPr id="452" name="Shape 452"/>
          <p:cNvSpPr txBox="1">
            <a:spLocks noGrp="1"/>
          </p:cNvSpPr>
          <p:nvPr>
            <p:ph type="body" idx="1"/>
          </p:nvPr>
        </p:nvSpPr>
        <p:spPr>
          <a:xfrm>
            <a:off x="457200" y="1956496"/>
            <a:ext cx="3276600" cy="2158304"/>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Can you draw four straight lines so that they pass through all nine dots </a:t>
            </a:r>
            <a:r>
              <a:rPr lang="en-US" sz="2200" b="0" i="1" u="none" strike="noStrike" cap="none">
                <a:solidFill>
                  <a:schemeClr val="dk1"/>
                </a:solidFill>
                <a:latin typeface="Arial"/>
                <a:ea typeface="Arial"/>
                <a:cs typeface="Arial"/>
                <a:sym typeface="Arial"/>
              </a:rPr>
              <a:t>without lifting your pencil from the page and without touching any dot more than once?</a:t>
            </a:r>
          </a:p>
        </p:txBody>
      </p:sp>
      <p:pic>
        <p:nvPicPr>
          <p:cNvPr id="453" name="Shape 453" descr="A figure shows nine dots arranged in three rows and three columns."/>
          <p:cNvPicPr preferRelativeResize="0"/>
          <p:nvPr/>
        </p:nvPicPr>
        <p:blipFill rotWithShape="1">
          <a:blip r:embed="rId3">
            <a:alphaModFix/>
          </a:blip>
          <a:srcRect/>
          <a:stretch/>
        </p:blipFill>
        <p:spPr>
          <a:xfrm>
            <a:off x="4000671" y="1066800"/>
            <a:ext cx="4860753" cy="43013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7.3 Solution to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the Dot Problem </a:t>
            </a:r>
            <a:r>
              <a:rPr lang="en-US" sz="2000" b="1" i="0" u="none" strike="noStrike" cap="none">
                <a:solidFill>
                  <a:srgbClr val="007FA3"/>
                </a:solidFill>
                <a:latin typeface="Arial"/>
                <a:ea typeface="Arial"/>
                <a:cs typeface="Arial"/>
                <a:sym typeface="Arial"/>
              </a:rPr>
              <a:t>2 of 2</a:t>
            </a:r>
          </a:p>
        </p:txBody>
      </p:sp>
      <p:sp>
        <p:nvSpPr>
          <p:cNvPr id="460" name="Shape 460"/>
          <p:cNvSpPr txBox="1">
            <a:spLocks noGrp="1"/>
          </p:cNvSpPr>
          <p:nvPr>
            <p:ph type="body" idx="1"/>
          </p:nvPr>
        </p:nvSpPr>
        <p:spPr>
          <a:xfrm>
            <a:off x="1066800" y="1600200"/>
            <a:ext cx="3124199" cy="5523015"/>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When people try to solve this problem, a mental set causes them to think of the dots as representing a box, and they try to draw the line while staying in the box.</a:t>
            </a:r>
          </a:p>
          <a:p>
            <a:pPr marL="0" marR="0" lvl="0" indent="0" algn="l" rtl="0">
              <a:spcBef>
                <a:spcPts val="0"/>
              </a:spcBef>
              <a:spcAft>
                <a:spcPts val="0"/>
              </a:spcAft>
              <a:buClr>
                <a:srgbClr val="007FA3"/>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The only way to connect all nine dots without lifting the pencil from the paper is to draw the lines so they extend out of the box of dots—literally “thinking outside the box.”</a:t>
            </a:r>
          </a:p>
        </p:txBody>
      </p:sp>
      <p:pic>
        <p:nvPicPr>
          <p:cNvPr id="461" name="Shape 461" descr="The first panel shows three rows of three dots. The second panel has three sets of such rows of nine dots. The first set has lines connecting the first column of dots, the third row of dots, the third column of dots, and a diagonal line from the top right dot to the lower left dot, leaving the top middle dot without a line intersecting it. The second set has lines connecting the first and third columns of dots and diagonal lines forming an ‘x’ through the central dot, leaving the top and bottom middle dots unconnected. The third set has three lines forming a triangle centered on the upper left of the grid, leaving the three dots to the lower right unconnected. The third panel shows the solution. A line starts from the left center dot and goes through the dot below it to an area below that dot. It continues upward diagonally to the right, crossing the lower middle dot to the right-hand center dot to an area to the right of the upper rightmost dot, then left through the top three dots and finally diagonally to the right through the center dot, and crossing the other diagonal line to connect to the lower right dot, thus connecting all the dots together."/>
          <p:cNvPicPr preferRelativeResize="0"/>
          <p:nvPr/>
        </p:nvPicPr>
        <p:blipFill rotWithShape="1">
          <a:blip r:embed="rId3">
            <a:alphaModFix/>
          </a:blip>
          <a:srcRect/>
          <a:stretch/>
        </p:blipFill>
        <p:spPr>
          <a:xfrm>
            <a:off x="4953000" y="381000"/>
            <a:ext cx="3841941" cy="5105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Creativity</a:t>
            </a:r>
          </a:p>
        </p:txBody>
      </p:sp>
      <p:sp>
        <p:nvSpPr>
          <p:cNvPr id="468" name="Shape 468"/>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7.5 Recall some characteristics of creative, divergent thinking.</a:t>
            </a:r>
          </a:p>
        </p:txBody>
      </p:sp>
      <p:sp>
        <p:nvSpPr>
          <p:cNvPr id="469" name="Shape 46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Creativity: the process of solving problems by combining ideas or behavior in new ways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Convergent thinking: a problem is seen as having only one answer, and all lines of thinking will eventually lead to (converge on) that single answer, using previous knowledge and logic</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Divergent thinking: a person starts from one point and comes up with many different ideas or possibilities based on that point (a kind of creativity)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36" name="Shape 336"/>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337" name="Shape 337"/>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7</a:t>
            </a:r>
          </a:p>
        </p:txBody>
      </p:sp>
      <p:sp>
        <p:nvSpPr>
          <p:cNvPr id="338" name="Shape 338"/>
          <p:cNvSpPr/>
          <p:nvPr/>
        </p:nvSpPr>
        <p:spPr>
          <a:xfrm>
            <a:off x="6400800" y="2723102"/>
            <a:ext cx="609599" cy="5333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7</a:t>
            </a:r>
          </a:p>
        </p:txBody>
      </p:sp>
      <p:sp>
        <p:nvSpPr>
          <p:cNvPr id="339" name="Shape 339"/>
          <p:cNvSpPr txBox="1">
            <a:spLocks noGrp="1"/>
          </p:cNvSpPr>
          <p:nvPr>
            <p:ph type="body" idx="3"/>
          </p:nvPr>
        </p:nvSpPr>
        <p:spPr>
          <a:xfrm>
            <a:off x="5029200" y="3310580"/>
            <a:ext cx="3657600"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Cognition: Thinking,</a:t>
            </a:r>
            <a:br>
              <a:rPr lang="en-US" sz="2200" b="1" i="0" u="none" strike="noStrike" cap="none">
                <a:solidFill>
                  <a:schemeClr val="dk1"/>
                </a:solidFill>
                <a:latin typeface="Arial"/>
                <a:ea typeface="Arial"/>
                <a:cs typeface="Arial"/>
                <a:sym typeface="Arial"/>
              </a:rPr>
            </a:br>
            <a:r>
              <a:rPr lang="en-US" sz="2200" b="1" i="0" u="none" strike="noStrike" cap="none">
                <a:solidFill>
                  <a:schemeClr val="dk1"/>
                </a:solidFill>
                <a:latin typeface="Arial"/>
                <a:ea typeface="Arial"/>
                <a:cs typeface="Arial"/>
                <a:sym typeface="Arial"/>
              </a:rPr>
              <a:t>Intelligence, and Language</a:t>
            </a:r>
          </a:p>
        </p:txBody>
      </p:sp>
      <p:pic>
        <p:nvPicPr>
          <p:cNvPr id="340" name="Shape 340"/>
          <p:cNvPicPr preferRelativeResize="0"/>
          <p:nvPr/>
        </p:nvPicPr>
        <p:blipFill rotWithShape="1">
          <a:blip r:embed="rId3">
            <a:alphaModFix/>
          </a:blip>
          <a:srcRect/>
          <a:stretch/>
        </p:blipFill>
        <p:spPr>
          <a:xfrm>
            <a:off x="950267" y="1055913"/>
            <a:ext cx="3878890" cy="58020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7.1 Stimulating Divergent Thinking</a:t>
            </a:r>
          </a:p>
        </p:txBody>
      </p:sp>
      <p:graphicFrame>
        <p:nvGraphicFramePr>
          <p:cNvPr id="476" name="Shape 476"/>
          <p:cNvGraphicFramePr/>
          <p:nvPr/>
        </p:nvGraphicFramePr>
        <p:xfrm>
          <a:off x="457200" y="1143000"/>
          <a:ext cx="3000000" cy="3000000"/>
        </p:xfrm>
        <a:graphic>
          <a:graphicData uri="http://schemas.openxmlformats.org/drawingml/2006/table">
            <a:tbl>
              <a:tblPr firstRow="1" bandRow="1">
                <a:noFill/>
                <a:tableStyleId>{09C5E645-E95F-4A04-8873-37B81E0710C0}</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62500">
                <a:tc>
                  <a:txBody>
                    <a:bodyPr/>
                    <a:lstStyle/>
                    <a:p>
                      <a:pPr marL="0" marR="0" lvl="0" indent="0" algn="l" rtl="0">
                        <a:spcBef>
                          <a:spcPts val="0"/>
                        </a:spcBef>
                        <a:buSzPct val="25000"/>
                        <a:buNone/>
                      </a:pPr>
                      <a:r>
                        <a:rPr lang="en-US" sz="1800" u="none" strike="noStrike" cap="none">
                          <a:solidFill>
                            <a:schemeClr val="lt1"/>
                          </a:solidFill>
                        </a:rPr>
                        <a:t>Blank cell</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Stimulating Divergent Thinking</a:t>
                      </a:r>
                    </a:p>
                  </a:txBody>
                  <a:tcPr marL="91450" marR="91450" marT="45725" marB="45725"/>
                </a:tc>
                <a:extLst>
                  <a:ext uri="{0D108BD9-81ED-4DB2-BD59-A6C34878D82A}">
                    <a16:rowId xmlns:a16="http://schemas.microsoft.com/office/drawing/2014/main" val="10000"/>
                  </a:ext>
                </a:extLst>
              </a:tr>
              <a:tr h="964275">
                <a:tc>
                  <a:txBody>
                    <a:bodyPr/>
                    <a:lstStyle/>
                    <a:p>
                      <a:pPr marL="0" marR="0" lvl="0" indent="0" algn="l" rtl="0">
                        <a:spcBef>
                          <a:spcPts val="0"/>
                        </a:spcBef>
                        <a:buSzPct val="25000"/>
                        <a:buNone/>
                      </a:pPr>
                      <a:r>
                        <a:rPr lang="en-US" sz="1800"/>
                        <a:t>Brainstorming</a:t>
                      </a:r>
                    </a:p>
                  </a:txBody>
                  <a:tcPr marL="91450" marR="91450" marT="45725" marB="45725"/>
                </a:tc>
                <a:tc>
                  <a:txBody>
                    <a:bodyPr/>
                    <a:lstStyle/>
                    <a:p>
                      <a:pPr marL="0" marR="0" lvl="0" indent="0" algn="l" rtl="0">
                        <a:spcBef>
                          <a:spcPts val="0"/>
                        </a:spcBef>
                        <a:buSzPct val="25000"/>
                        <a:buNone/>
                      </a:pPr>
                      <a:r>
                        <a:rPr lang="en-US" sz="1800"/>
                        <a:t>Generate as many ideas as possible in a short period of time, without judging each idea’s merits until all ideas are recorded.</a:t>
                      </a:r>
                    </a:p>
                  </a:txBody>
                  <a:tcPr marL="91450" marR="91450" marT="45725" marB="45725"/>
                </a:tc>
                <a:extLst>
                  <a:ext uri="{0D108BD9-81ED-4DB2-BD59-A6C34878D82A}">
                    <a16:rowId xmlns:a16="http://schemas.microsoft.com/office/drawing/2014/main" val="10001"/>
                  </a:ext>
                </a:extLst>
              </a:tr>
              <a:tr h="675000">
                <a:tc>
                  <a:txBody>
                    <a:bodyPr/>
                    <a:lstStyle/>
                    <a:p>
                      <a:pPr marL="0" marR="0" lvl="0" indent="0" algn="l" rtl="0">
                        <a:spcBef>
                          <a:spcPts val="0"/>
                        </a:spcBef>
                        <a:buSzPct val="25000"/>
                        <a:buNone/>
                      </a:pPr>
                      <a:r>
                        <a:rPr lang="en-US" sz="1800"/>
                        <a:t>Keeping a Journal</a:t>
                      </a:r>
                    </a:p>
                  </a:txBody>
                  <a:tcPr marL="91450" marR="91450" marT="45725" marB="45725"/>
                </a:tc>
                <a:tc>
                  <a:txBody>
                    <a:bodyPr/>
                    <a:lstStyle/>
                    <a:p>
                      <a:pPr marL="0" marR="0" lvl="0" indent="0" algn="l" rtl="0">
                        <a:spcBef>
                          <a:spcPts val="0"/>
                        </a:spcBef>
                        <a:buSzPct val="25000"/>
                        <a:buNone/>
                      </a:pPr>
                      <a:r>
                        <a:rPr lang="en-US" sz="1800"/>
                        <a:t>Carry a journal to write down ideas as they occur or a recorder to capture those same ideas and thoughts.</a:t>
                      </a:r>
                    </a:p>
                  </a:txBody>
                  <a:tcPr marL="91450" marR="91450" marT="45725" marB="45725"/>
                </a:tc>
                <a:extLst>
                  <a:ext uri="{0D108BD9-81ED-4DB2-BD59-A6C34878D82A}">
                    <a16:rowId xmlns:a16="http://schemas.microsoft.com/office/drawing/2014/main" val="10002"/>
                  </a:ext>
                </a:extLst>
              </a:tr>
              <a:tr h="1253550">
                <a:tc>
                  <a:txBody>
                    <a:bodyPr/>
                    <a:lstStyle/>
                    <a:p>
                      <a:pPr marL="0" marR="0" lvl="0" indent="0" algn="l" rtl="0">
                        <a:spcBef>
                          <a:spcPts val="0"/>
                        </a:spcBef>
                        <a:buSzPct val="25000"/>
                        <a:buNone/>
                      </a:pPr>
                      <a:r>
                        <a:rPr lang="en-US" sz="1800"/>
                        <a:t>Freewriting</a:t>
                      </a:r>
                    </a:p>
                  </a:txBody>
                  <a:tcPr marL="91450" marR="91450" marT="45725" marB="45725"/>
                </a:tc>
                <a:tc>
                  <a:txBody>
                    <a:bodyPr/>
                    <a:lstStyle/>
                    <a:p>
                      <a:pPr marL="0" marR="0" lvl="0" indent="0" algn="l" rtl="0">
                        <a:spcBef>
                          <a:spcPts val="0"/>
                        </a:spcBef>
                        <a:buSzPct val="25000"/>
                        <a:buNone/>
                      </a:pPr>
                      <a:r>
                        <a:rPr lang="en-US" sz="1800"/>
                        <a:t>Write down or record everything that comes to mind about a topic without revising or proofreading until all of the information is written or recorded in some way. Organize it later.</a:t>
                      </a:r>
                    </a:p>
                  </a:txBody>
                  <a:tcPr marL="91450" marR="91450" marT="45725" marB="45725"/>
                </a:tc>
                <a:extLst>
                  <a:ext uri="{0D108BD9-81ED-4DB2-BD59-A6C34878D82A}">
                    <a16:rowId xmlns:a16="http://schemas.microsoft.com/office/drawing/2014/main" val="10003"/>
                  </a:ext>
                </a:extLst>
              </a:tr>
              <a:tr h="964275">
                <a:tc>
                  <a:txBody>
                    <a:bodyPr/>
                    <a:lstStyle/>
                    <a:p>
                      <a:pPr marL="0" marR="0" lvl="0" indent="0" algn="l" rtl="0">
                        <a:spcBef>
                          <a:spcPts val="0"/>
                        </a:spcBef>
                        <a:buSzPct val="25000"/>
                        <a:buNone/>
                      </a:pPr>
                      <a:r>
                        <a:rPr lang="en-US" sz="1800"/>
                        <a:t>Mind or Subject Mapping</a:t>
                      </a:r>
                    </a:p>
                  </a:txBody>
                  <a:tcPr marL="91450" marR="91450" marT="45725" marB="45725"/>
                </a:tc>
                <a:tc>
                  <a:txBody>
                    <a:bodyPr/>
                    <a:lstStyle/>
                    <a:p>
                      <a:pPr marL="0" marR="0" lvl="0" indent="0" algn="l" rtl="0">
                        <a:spcBef>
                          <a:spcPts val="0"/>
                        </a:spcBef>
                        <a:buSzPct val="25000"/>
                        <a:buNone/>
                      </a:pPr>
                      <a:r>
                        <a:rPr lang="en-US" sz="1800"/>
                        <a:t>Start with a central idea and draw a “map” with lines from the center to other related ideas, forming a visual representation of the concepts and the connections.</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1 of 6</a:t>
            </a:r>
          </a:p>
        </p:txBody>
      </p:sp>
      <p:sp>
        <p:nvSpPr>
          <p:cNvPr id="483" name="Shape 483"/>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7.6 Compare and contrast different theories on the nature of intelligence.</a:t>
            </a:r>
          </a:p>
        </p:txBody>
      </p:sp>
      <p:sp>
        <p:nvSpPr>
          <p:cNvPr id="484" name="Shape 4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Intelligence: the ability to learn from one’s experiences, acquire knowledge, and use resources effectively in adapting to new situations or solving problems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2 of 6</a:t>
            </a:r>
          </a:p>
        </p:txBody>
      </p:sp>
      <p:sp>
        <p:nvSpPr>
          <p:cNvPr id="491" name="Shape 4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Spearman’s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 factor: the ability to reason and solve problems; general intelligence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 factor: the ability to excel in certain areas; specific intelligence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3 of 6</a:t>
            </a:r>
          </a:p>
        </p:txBody>
      </p:sp>
      <p:sp>
        <p:nvSpPr>
          <p:cNvPr id="498" name="Shape 49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Gardner’s Multiple Intelligences: believes reason, logic, and knowledge are different aspects of intelligences, along with several other abilities.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Original list had seven different kinds of intelligence, but later added two more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15371"/>
            <a:ext cx="8229600" cy="82965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7.2 Gardner’s Nine Intelligences </a:t>
            </a:r>
            <a:r>
              <a:rPr lang="en-US" sz="2000" b="1" i="0" u="none" strike="noStrike" cap="none">
                <a:solidFill>
                  <a:srgbClr val="007FA3"/>
                </a:solidFill>
                <a:latin typeface="Arial"/>
                <a:ea typeface="Arial"/>
                <a:cs typeface="Arial"/>
                <a:sym typeface="Arial"/>
              </a:rPr>
              <a:t>1 of 2</a:t>
            </a:r>
          </a:p>
        </p:txBody>
      </p:sp>
      <p:graphicFrame>
        <p:nvGraphicFramePr>
          <p:cNvPr id="505" name="Shape 505"/>
          <p:cNvGraphicFramePr/>
          <p:nvPr/>
        </p:nvGraphicFramePr>
        <p:xfrm>
          <a:off x="457200" y="1219200"/>
          <a:ext cx="3000000" cy="3000000"/>
        </p:xfrm>
        <a:graphic>
          <a:graphicData uri="http://schemas.openxmlformats.org/drawingml/2006/table">
            <a:tbl>
              <a:tblPr firstRow="1" bandRow="1">
                <a:noFill/>
                <a:tableStyleId>{09C5E645-E95F-4A04-8873-37B81E0710C0}</a:tableStyleId>
              </a:tblPr>
              <a:tblGrid>
                <a:gridCol w="2362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02725">
                <a:tc>
                  <a:txBody>
                    <a:bodyPr/>
                    <a:lstStyle/>
                    <a:p>
                      <a:pPr marL="0" marR="0" lvl="0" indent="0" algn="l" rtl="0">
                        <a:spcBef>
                          <a:spcPts val="0"/>
                        </a:spcBef>
                        <a:buSzPct val="25000"/>
                        <a:buNone/>
                      </a:pPr>
                      <a:r>
                        <a:rPr lang="en-US" sz="1800" b="1"/>
                        <a:t>Type of Intelligence</a:t>
                      </a:r>
                    </a:p>
                  </a:txBody>
                  <a:tcPr marL="91450" marR="91450" marT="45725" marB="45725"/>
                </a:tc>
                <a:tc>
                  <a:txBody>
                    <a:bodyPr/>
                    <a:lstStyle/>
                    <a:p>
                      <a:pPr marL="0" marR="0" lvl="0" indent="0" algn="l" rtl="0">
                        <a:spcBef>
                          <a:spcPts val="0"/>
                        </a:spcBef>
                        <a:buSzPct val="25000"/>
                        <a:buNone/>
                      </a:pPr>
                      <a:r>
                        <a:rPr lang="en-US" sz="1800" b="1"/>
                        <a:t>Description</a:t>
                      </a:r>
                    </a:p>
                  </a:txBody>
                  <a:tcPr marL="91450" marR="91450" marT="45725" marB="45725"/>
                </a:tc>
                <a:tc>
                  <a:txBody>
                    <a:bodyPr/>
                    <a:lstStyle/>
                    <a:p>
                      <a:pPr marL="0" marR="0" lvl="0" indent="0" algn="l" rtl="0">
                        <a:spcBef>
                          <a:spcPts val="0"/>
                        </a:spcBef>
                        <a:buSzPct val="25000"/>
                        <a:buNone/>
                      </a:pPr>
                      <a:r>
                        <a:rPr lang="en-US" sz="1800" b="1"/>
                        <a:t>Sample Occupation</a:t>
                      </a:r>
                    </a:p>
                  </a:txBody>
                  <a:tcPr marL="91450" marR="91450" marT="45725" marB="45725"/>
                </a:tc>
                <a:extLst>
                  <a:ext uri="{0D108BD9-81ED-4DB2-BD59-A6C34878D82A}">
                    <a16:rowId xmlns:a16="http://schemas.microsoft.com/office/drawing/2014/main" val="10000"/>
                  </a:ext>
                </a:extLst>
              </a:tr>
              <a:tr h="402725">
                <a:tc>
                  <a:txBody>
                    <a:bodyPr/>
                    <a:lstStyle/>
                    <a:p>
                      <a:pPr marL="0" marR="0" lvl="0" indent="0" algn="l" rtl="0">
                        <a:spcBef>
                          <a:spcPts val="0"/>
                        </a:spcBef>
                        <a:buSzPct val="25000"/>
                        <a:buNone/>
                      </a:pPr>
                      <a:r>
                        <a:rPr lang="en-US" sz="1800"/>
                        <a:t>Verbal/linguistic</a:t>
                      </a:r>
                    </a:p>
                  </a:txBody>
                  <a:tcPr marL="91450" marR="91450" marT="45725" marB="45725"/>
                </a:tc>
                <a:tc>
                  <a:txBody>
                    <a:bodyPr/>
                    <a:lstStyle/>
                    <a:p>
                      <a:pPr marL="0" marR="0" lvl="0" indent="0" algn="l" rtl="0">
                        <a:spcBef>
                          <a:spcPts val="0"/>
                        </a:spcBef>
                        <a:buSzPct val="25000"/>
                        <a:buNone/>
                      </a:pPr>
                      <a:r>
                        <a:rPr lang="en-US" sz="1800"/>
                        <a:t>Ability to use language</a:t>
                      </a:r>
                    </a:p>
                  </a:txBody>
                  <a:tcPr marL="91450" marR="91450" marT="45725" marB="45725"/>
                </a:tc>
                <a:tc>
                  <a:txBody>
                    <a:bodyPr/>
                    <a:lstStyle/>
                    <a:p>
                      <a:pPr marL="0" marR="0" lvl="0" indent="0" algn="l" rtl="0">
                        <a:spcBef>
                          <a:spcPts val="0"/>
                        </a:spcBef>
                        <a:buSzPct val="25000"/>
                        <a:buNone/>
                      </a:pPr>
                      <a:r>
                        <a:rPr lang="en-US" sz="1800"/>
                        <a:t>Writers, speakers</a:t>
                      </a:r>
                    </a:p>
                  </a:txBody>
                  <a:tcPr marL="91450" marR="91450" marT="45725" marB="45725"/>
                </a:tc>
                <a:extLst>
                  <a:ext uri="{0D108BD9-81ED-4DB2-BD59-A6C34878D82A}">
                    <a16:rowId xmlns:a16="http://schemas.microsoft.com/office/drawing/2014/main" val="10001"/>
                  </a:ext>
                </a:extLst>
              </a:tr>
              <a:tr h="1158500">
                <a:tc>
                  <a:txBody>
                    <a:bodyPr/>
                    <a:lstStyle/>
                    <a:p>
                      <a:pPr marL="0" marR="0" lvl="0" indent="0" algn="l" rtl="0">
                        <a:spcBef>
                          <a:spcPts val="0"/>
                        </a:spcBef>
                        <a:buSzPct val="25000"/>
                        <a:buNone/>
                      </a:pPr>
                      <a:r>
                        <a:rPr lang="en-US" sz="1800"/>
                        <a:t>Musical</a:t>
                      </a:r>
                    </a:p>
                  </a:txBody>
                  <a:tcPr marL="91450" marR="91450" marT="45725" marB="45725"/>
                </a:tc>
                <a:tc>
                  <a:txBody>
                    <a:bodyPr/>
                    <a:lstStyle/>
                    <a:p>
                      <a:pPr marL="0" marR="0" lvl="0" indent="0" algn="l" rtl="0">
                        <a:spcBef>
                          <a:spcPts val="0"/>
                        </a:spcBef>
                        <a:buSzPct val="25000"/>
                        <a:buNone/>
                      </a:pPr>
                      <a:r>
                        <a:rPr lang="en-US" sz="1800"/>
                        <a:t>Ability to compose and/or perform music</a:t>
                      </a:r>
                    </a:p>
                  </a:txBody>
                  <a:tcPr marL="91450" marR="91450" marT="45725" marB="45725"/>
                </a:tc>
                <a:tc>
                  <a:txBody>
                    <a:bodyPr/>
                    <a:lstStyle/>
                    <a:p>
                      <a:pPr marL="0" marR="0" lvl="0" indent="0" algn="l" rtl="0">
                        <a:spcBef>
                          <a:spcPts val="0"/>
                        </a:spcBef>
                        <a:buSzPct val="25000"/>
                        <a:buNone/>
                      </a:pPr>
                      <a:r>
                        <a:rPr lang="en-US" sz="1800"/>
                        <a:t>Musicians, even those who do not read musical notes but can perform and compose</a:t>
                      </a:r>
                    </a:p>
                  </a:txBody>
                  <a:tcPr marL="91450" marR="91450" marT="45725" marB="45725"/>
                </a:tc>
                <a:extLst>
                  <a:ext uri="{0D108BD9-81ED-4DB2-BD59-A6C34878D82A}">
                    <a16:rowId xmlns:a16="http://schemas.microsoft.com/office/drawing/2014/main" val="10002"/>
                  </a:ext>
                </a:extLst>
              </a:tr>
              <a:tr h="628900">
                <a:tc>
                  <a:txBody>
                    <a:bodyPr/>
                    <a:lstStyle/>
                    <a:p>
                      <a:pPr marL="0" marR="0" lvl="0" indent="0" algn="l" rtl="0">
                        <a:spcBef>
                          <a:spcPts val="0"/>
                        </a:spcBef>
                        <a:buSzPct val="25000"/>
                        <a:buNone/>
                      </a:pPr>
                      <a:r>
                        <a:rPr lang="en-US" sz="1800"/>
                        <a:t>Logical/</a:t>
                      </a:r>
                      <a:br>
                        <a:rPr lang="en-US" sz="1800"/>
                      </a:br>
                      <a:r>
                        <a:rPr lang="en-US" sz="1800"/>
                        <a:t>mathematical</a:t>
                      </a:r>
                    </a:p>
                  </a:txBody>
                  <a:tcPr marL="91450" marR="91450" marT="45725" marB="45725"/>
                </a:tc>
                <a:tc>
                  <a:txBody>
                    <a:bodyPr/>
                    <a:lstStyle/>
                    <a:p>
                      <a:pPr marL="0" marR="0" lvl="0" indent="0" algn="l" rtl="0">
                        <a:spcBef>
                          <a:spcPts val="0"/>
                        </a:spcBef>
                        <a:buSzPct val="25000"/>
                        <a:buNone/>
                      </a:pPr>
                      <a:r>
                        <a:rPr lang="en-US" sz="1800"/>
                        <a:t>Ability to think logically and to solve mathematical problems</a:t>
                      </a:r>
                    </a:p>
                  </a:txBody>
                  <a:tcPr marL="91450" marR="91450" marT="45725" marB="45725"/>
                </a:tc>
                <a:tc>
                  <a:txBody>
                    <a:bodyPr/>
                    <a:lstStyle/>
                    <a:p>
                      <a:pPr marL="0" marR="0" lvl="0" indent="0" algn="l" rtl="0">
                        <a:spcBef>
                          <a:spcPts val="0"/>
                        </a:spcBef>
                        <a:buSzPct val="25000"/>
                        <a:buNone/>
                      </a:pPr>
                      <a:r>
                        <a:rPr lang="en-US" sz="1800"/>
                        <a:t>Scientists, engineers</a:t>
                      </a:r>
                    </a:p>
                  </a:txBody>
                  <a:tcPr marL="91450" marR="91450" marT="45725" marB="45725"/>
                </a:tc>
                <a:extLst>
                  <a:ext uri="{0D108BD9-81ED-4DB2-BD59-A6C34878D82A}">
                    <a16:rowId xmlns:a16="http://schemas.microsoft.com/office/drawing/2014/main" val="10003"/>
                  </a:ext>
                </a:extLst>
              </a:tr>
              <a:tr h="628900">
                <a:tc>
                  <a:txBody>
                    <a:bodyPr/>
                    <a:lstStyle/>
                    <a:p>
                      <a:pPr marL="0" marR="0" lvl="0" indent="0" algn="l" rtl="0">
                        <a:spcBef>
                          <a:spcPts val="0"/>
                        </a:spcBef>
                        <a:buSzPct val="25000"/>
                        <a:buNone/>
                      </a:pPr>
                      <a:r>
                        <a:rPr lang="en-US" sz="1800"/>
                        <a:t>Visual/spatial</a:t>
                      </a:r>
                    </a:p>
                  </a:txBody>
                  <a:tcPr marL="91450" marR="91450" marT="45725" marB="45725"/>
                </a:tc>
                <a:tc>
                  <a:txBody>
                    <a:bodyPr/>
                    <a:lstStyle/>
                    <a:p>
                      <a:pPr marL="0" marR="0" lvl="0" indent="0" algn="l" rtl="0">
                        <a:spcBef>
                          <a:spcPts val="0"/>
                        </a:spcBef>
                        <a:buSzPct val="25000"/>
                        <a:buNone/>
                      </a:pPr>
                      <a:r>
                        <a:rPr lang="en-US" sz="1800"/>
                        <a:t>Ability to understand how objects are oriented in space</a:t>
                      </a:r>
                    </a:p>
                  </a:txBody>
                  <a:tcPr marL="91450" marR="91450" marT="45725" marB="45725"/>
                </a:tc>
                <a:tc>
                  <a:txBody>
                    <a:bodyPr/>
                    <a:lstStyle/>
                    <a:p>
                      <a:pPr marL="0" marR="0" lvl="0" indent="0" algn="l" rtl="0">
                        <a:spcBef>
                          <a:spcPts val="0"/>
                        </a:spcBef>
                        <a:buSzPct val="25000"/>
                        <a:buNone/>
                      </a:pPr>
                      <a:r>
                        <a:rPr lang="en-US" sz="1800"/>
                        <a:t>Pilots, astronauts, artists, navigators</a:t>
                      </a:r>
                    </a:p>
                  </a:txBody>
                  <a:tcPr marL="91450" marR="91450" marT="45725" marB="45725"/>
                </a:tc>
                <a:extLst>
                  <a:ext uri="{0D108BD9-81ED-4DB2-BD59-A6C34878D82A}">
                    <a16:rowId xmlns:a16="http://schemas.microsoft.com/office/drawing/2014/main" val="10004"/>
                  </a:ext>
                </a:extLst>
              </a:tr>
              <a:tr h="628900">
                <a:tc>
                  <a:txBody>
                    <a:bodyPr/>
                    <a:lstStyle/>
                    <a:p>
                      <a:pPr marL="0" marR="0" lvl="0" indent="0" algn="l" rtl="0">
                        <a:spcBef>
                          <a:spcPts val="0"/>
                        </a:spcBef>
                        <a:buSzPct val="25000"/>
                        <a:buNone/>
                      </a:pPr>
                      <a:r>
                        <a:rPr lang="en-US" sz="1800"/>
                        <a:t>Movement</a:t>
                      </a:r>
                    </a:p>
                  </a:txBody>
                  <a:tcPr marL="91450" marR="91450" marT="45725" marB="45725"/>
                </a:tc>
                <a:tc>
                  <a:txBody>
                    <a:bodyPr/>
                    <a:lstStyle/>
                    <a:p>
                      <a:pPr marL="0" marR="0" lvl="0" indent="0" algn="l" rtl="0">
                        <a:spcBef>
                          <a:spcPts val="0"/>
                        </a:spcBef>
                        <a:buSzPct val="25000"/>
                        <a:buNone/>
                      </a:pPr>
                      <a:r>
                        <a:rPr lang="en-US" sz="1800"/>
                        <a:t>Ability to control one’s body motions</a:t>
                      </a:r>
                    </a:p>
                  </a:txBody>
                  <a:tcPr marL="91450" marR="91450" marT="45725" marB="45725"/>
                </a:tc>
                <a:tc>
                  <a:txBody>
                    <a:bodyPr/>
                    <a:lstStyle/>
                    <a:p>
                      <a:pPr marL="0" marR="0" lvl="0" indent="0" algn="l" rtl="0">
                        <a:spcBef>
                          <a:spcPts val="0"/>
                        </a:spcBef>
                        <a:buSzPct val="25000"/>
                        <a:buNone/>
                      </a:pPr>
                      <a:r>
                        <a:rPr lang="en-US" sz="1800"/>
                        <a:t>Dancers, athletes</a:t>
                      </a: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15371"/>
            <a:ext cx="8229600" cy="82965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7.2 Gardner’s Nine Intelligences </a:t>
            </a:r>
            <a:r>
              <a:rPr lang="en-US" sz="2000" b="1" i="0" u="none" strike="noStrike" cap="none">
                <a:solidFill>
                  <a:srgbClr val="007FA3"/>
                </a:solidFill>
                <a:latin typeface="Arial"/>
                <a:ea typeface="Arial"/>
                <a:cs typeface="Arial"/>
                <a:sym typeface="Arial"/>
              </a:rPr>
              <a:t>2 of 2</a:t>
            </a:r>
          </a:p>
        </p:txBody>
      </p:sp>
      <p:graphicFrame>
        <p:nvGraphicFramePr>
          <p:cNvPr id="512" name="Shape 512"/>
          <p:cNvGraphicFramePr/>
          <p:nvPr/>
        </p:nvGraphicFramePr>
        <p:xfrm>
          <a:off x="457200" y="1081900"/>
          <a:ext cx="3000000" cy="3000000"/>
        </p:xfrm>
        <a:graphic>
          <a:graphicData uri="http://schemas.openxmlformats.org/drawingml/2006/table">
            <a:tbl>
              <a:tblPr firstRow="1" bandRow="1">
                <a:noFill/>
                <a:tableStyleId>{09C5E645-E95F-4A04-8873-37B81E0710C0}</a:tableStyleId>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2325">
                <a:tc>
                  <a:txBody>
                    <a:bodyPr/>
                    <a:lstStyle/>
                    <a:p>
                      <a:pPr marL="0" marR="0" lvl="0" indent="0" algn="l" rtl="0">
                        <a:spcBef>
                          <a:spcPts val="0"/>
                        </a:spcBef>
                        <a:buSzPct val="25000"/>
                        <a:buNone/>
                      </a:pPr>
                      <a:r>
                        <a:rPr lang="en-US" sz="1800" b="1"/>
                        <a:t>Type of Intelligence</a:t>
                      </a:r>
                    </a:p>
                  </a:txBody>
                  <a:tcPr marL="91450" marR="91450" marT="45725" marB="45725"/>
                </a:tc>
                <a:tc>
                  <a:txBody>
                    <a:bodyPr/>
                    <a:lstStyle/>
                    <a:p>
                      <a:pPr marL="0" marR="0" lvl="0" indent="0" algn="l" rtl="0">
                        <a:spcBef>
                          <a:spcPts val="0"/>
                        </a:spcBef>
                        <a:buSzPct val="25000"/>
                        <a:buNone/>
                      </a:pPr>
                      <a:r>
                        <a:rPr lang="en-US" sz="1800" b="1"/>
                        <a:t>Description</a:t>
                      </a:r>
                    </a:p>
                  </a:txBody>
                  <a:tcPr marL="91450" marR="91450" marT="45725" marB="45725"/>
                </a:tc>
                <a:tc>
                  <a:txBody>
                    <a:bodyPr/>
                    <a:lstStyle/>
                    <a:p>
                      <a:pPr marL="0" marR="0" lvl="0" indent="0" algn="l" rtl="0">
                        <a:spcBef>
                          <a:spcPts val="0"/>
                        </a:spcBef>
                        <a:buSzPct val="25000"/>
                        <a:buNone/>
                      </a:pPr>
                      <a:r>
                        <a:rPr lang="en-US" sz="1800" b="1"/>
                        <a:t>Sample Occupation</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Interpersonal</a:t>
                      </a:r>
                    </a:p>
                  </a:txBody>
                  <a:tcPr marL="91450" marR="91450" marT="45725" marB="45725"/>
                </a:tc>
                <a:tc>
                  <a:txBody>
                    <a:bodyPr/>
                    <a:lstStyle/>
                    <a:p>
                      <a:pPr marL="0" marR="0" lvl="0" indent="0" algn="l" rtl="0">
                        <a:spcBef>
                          <a:spcPts val="0"/>
                        </a:spcBef>
                        <a:buSzPct val="25000"/>
                        <a:buNone/>
                      </a:pPr>
                      <a:r>
                        <a:rPr lang="en-US" sz="1800"/>
                        <a:t>Sensitivity to others and understanding motivation of others</a:t>
                      </a:r>
                    </a:p>
                  </a:txBody>
                  <a:tcPr marL="91450" marR="91450" marT="45725" marB="45725"/>
                </a:tc>
                <a:tc>
                  <a:txBody>
                    <a:bodyPr/>
                    <a:lstStyle/>
                    <a:p>
                      <a:pPr marL="0" marR="0" lvl="0" indent="0" algn="l" rtl="0">
                        <a:spcBef>
                          <a:spcPts val="0"/>
                        </a:spcBef>
                        <a:buSzPct val="25000"/>
                        <a:buNone/>
                      </a:pPr>
                      <a:r>
                        <a:rPr lang="en-US" sz="1800"/>
                        <a:t>Psychologists, managers</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Intrapersonal</a:t>
                      </a:r>
                    </a:p>
                  </a:txBody>
                  <a:tcPr marL="91450" marR="91450" marT="45725" marB="45725"/>
                </a:tc>
                <a:tc>
                  <a:txBody>
                    <a:bodyPr/>
                    <a:lstStyle/>
                    <a:p>
                      <a:pPr marL="0" marR="0" lvl="0" indent="0" algn="l" rtl="0">
                        <a:spcBef>
                          <a:spcPts val="0"/>
                        </a:spcBef>
                        <a:buSzPct val="25000"/>
                        <a:buNone/>
                      </a:pPr>
                      <a:r>
                        <a:rPr lang="en-US" sz="1800"/>
                        <a:t>Understanding of one’s emotions and how they guide actions</a:t>
                      </a:r>
                    </a:p>
                  </a:txBody>
                  <a:tcPr marL="91450" marR="91450" marT="45725" marB="45725"/>
                </a:tc>
                <a:tc>
                  <a:txBody>
                    <a:bodyPr/>
                    <a:lstStyle/>
                    <a:p>
                      <a:pPr marL="0" marR="0" lvl="0" indent="0" algn="l" rtl="0">
                        <a:spcBef>
                          <a:spcPts val="0"/>
                        </a:spcBef>
                        <a:buSzPct val="25000"/>
                        <a:buNone/>
                      </a:pPr>
                      <a:r>
                        <a:rPr lang="en-US" sz="1800"/>
                        <a:t>Various people-oriented careers</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Naturalist</a:t>
                      </a:r>
                    </a:p>
                  </a:txBody>
                  <a:tcPr marL="91450" marR="91450" marT="45725" marB="45725"/>
                </a:tc>
                <a:tc>
                  <a:txBody>
                    <a:bodyPr/>
                    <a:lstStyle/>
                    <a:p>
                      <a:pPr marL="0" marR="0" lvl="0" indent="0" algn="l" rtl="0">
                        <a:spcBef>
                          <a:spcPts val="0"/>
                        </a:spcBef>
                        <a:buSzPct val="25000"/>
                        <a:buNone/>
                      </a:pPr>
                      <a:r>
                        <a:rPr lang="en-US" sz="1800"/>
                        <a:t>Ability to recognize the patterns found in nature</a:t>
                      </a:r>
                    </a:p>
                  </a:txBody>
                  <a:tcPr marL="91450" marR="91450" marT="45725" marB="45725"/>
                </a:tc>
                <a:tc>
                  <a:txBody>
                    <a:bodyPr/>
                    <a:lstStyle/>
                    <a:p>
                      <a:pPr marL="0" marR="0" lvl="0" indent="0" algn="l" rtl="0">
                        <a:spcBef>
                          <a:spcPts val="0"/>
                        </a:spcBef>
                        <a:buSzPct val="25000"/>
                        <a:buNone/>
                      </a:pPr>
                      <a:r>
                        <a:rPr lang="en-US" sz="1800"/>
                        <a:t>Farmers, landscapers, biologists, botanists</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800"/>
                        <a:t>Existentialist </a:t>
                      </a:r>
                      <a:br>
                        <a:rPr lang="en-US" sz="1800"/>
                      </a:br>
                      <a:r>
                        <a:rPr lang="en-US" sz="1800"/>
                        <a:t>(a candidate intelligence)</a:t>
                      </a:r>
                    </a:p>
                  </a:txBody>
                  <a:tcPr marL="91450" marR="91450" marT="45725" marB="45725"/>
                </a:tc>
                <a:tc>
                  <a:txBody>
                    <a:bodyPr/>
                    <a:lstStyle/>
                    <a:p>
                      <a:pPr marL="0" marR="0" lvl="0" indent="0" algn="l" rtl="0">
                        <a:spcBef>
                          <a:spcPts val="0"/>
                        </a:spcBef>
                        <a:buSzPct val="25000"/>
                        <a:buNone/>
                      </a:pPr>
                      <a:r>
                        <a:rPr lang="en-US" sz="1800"/>
                        <a:t>Ability to see the “big picture” of the human world by asking questions about life, death, and the ultimate reality of human existence</a:t>
                      </a:r>
                    </a:p>
                  </a:txBody>
                  <a:tcPr marL="91450" marR="91450" marT="45725" marB="45725"/>
                </a:tc>
                <a:tc>
                  <a:txBody>
                    <a:bodyPr/>
                    <a:lstStyle/>
                    <a:p>
                      <a:pPr marL="0" marR="0" lvl="0" indent="0" algn="l" rtl="0">
                        <a:spcBef>
                          <a:spcPts val="0"/>
                        </a:spcBef>
                        <a:buSzPct val="25000"/>
                        <a:buNone/>
                      </a:pPr>
                      <a:r>
                        <a:rPr lang="en-US" sz="1800"/>
                        <a:t>Various careers, philosophical thinkers</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4 of 6</a:t>
            </a:r>
          </a:p>
        </p:txBody>
      </p:sp>
      <p:sp>
        <p:nvSpPr>
          <p:cNvPr id="519" name="Shape 519"/>
          <p:cNvSpPr txBox="1">
            <a:spLocks noGrp="1"/>
          </p:cNvSpPr>
          <p:nvPr>
            <p:ph type="body" idx="2"/>
          </p:nvPr>
        </p:nvSpPr>
        <p:spPr>
          <a:xfrm>
            <a:off x="457200" y="1143000"/>
            <a:ext cx="8229600" cy="49831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Sternberg’s triarchic theory: there are three kinds of intelligences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Analytical intelligence: the ability to break problems down into component parts, or analysis, for problem solving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Creative intelligence: the ability to deal with new and different concepts and to come up with new ways of solving problems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Practical intelligence: the ability to use information to get along in life and become successful; “street smarts”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5 of 6</a:t>
            </a:r>
          </a:p>
        </p:txBody>
      </p:sp>
      <p:sp>
        <p:nvSpPr>
          <p:cNvPr id="525" name="Shape 525"/>
          <p:cNvSpPr txBox="1">
            <a:spLocks noGrp="1"/>
          </p:cNvSpPr>
          <p:nvPr>
            <p:ph type="body" idx="2"/>
          </p:nvPr>
        </p:nvSpPr>
        <p:spPr>
          <a:xfrm>
            <a:off x="457200" y="1219200"/>
            <a:ext cx="8229600" cy="49069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Cattell-Horn-Carroll (CHC)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Crystalized intelligence: represents acquired knowledge and skills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Fluid intelligence: problem solving and adaptability in unfamiliar situations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Other abilities include visual and auditory processing, memory, speed of processing, reaction time, quantitative skills and reading-writing skills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Suggested that CHC theory is most researched, empirically supported, and comprehensive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7.4 Cattel-Horn-Carroll Theory of Intelligence</a:t>
            </a:r>
          </a:p>
        </p:txBody>
      </p:sp>
      <p:pic>
        <p:nvPicPr>
          <p:cNvPr id="532" name="Shape 532" descr="A flowchart summarizing the CHC theory of intelligence. It has three levels, labeled General, Broad, and Narrow. General is at the top and consists of General Intelligence (g). The Broad level includes the following four categories with elements.  Acquired Knowledge Quantitative Knowledge (Gq) Comp - Knowledge (Gc) Reading &amp; Writing (Grw) Domain Specific Knowledge (Gkn) Domain-Independent General Capacities Fluid Reasoning (Gf) Short-Term Memory (Gsm) Long-Term Storage and Retrieval (Glr) Sensory-Motor Domain Specific Abilities Visual Processing (Gv) Auditory Processing (Ga) Olfactory Abilities (Gh) Tactile Abilities (Gh) Kinesthetic Abilities (Gk) Psychomotor Abilities (Gp) General Speed Processing Speed (Gs) Reaction and Decision Speed (Gt) Psychomotor Speed (Gps) The elements under Acquired Knowledge and General Speed are functional groupings, whereas the elements under Domain-Independent General Capacities and Sensory-Motor Domain Specific Abilities are conceptual groupings. The Broad categories filter down to the lowest level, Narrow, which includes 70 plus Narrow Abilities. "/>
          <p:cNvPicPr preferRelativeResize="0"/>
          <p:nvPr/>
        </p:nvPicPr>
        <p:blipFill rotWithShape="1">
          <a:blip r:embed="rId3">
            <a:alphaModFix/>
          </a:blip>
          <a:srcRect r="1079" b="2291"/>
          <a:stretch/>
        </p:blipFill>
        <p:spPr>
          <a:xfrm>
            <a:off x="685799" y="1413871"/>
            <a:ext cx="7467601" cy="45503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6 of 6</a:t>
            </a:r>
          </a:p>
        </p:txBody>
      </p:sp>
      <p:sp>
        <p:nvSpPr>
          <p:cNvPr id="538" name="Shape 538"/>
          <p:cNvSpPr txBox="1">
            <a:spLocks noGrp="1"/>
          </p:cNvSpPr>
          <p:nvPr>
            <p:ph type="body" idx="1"/>
          </p:nvPr>
        </p:nvSpPr>
        <p:spPr>
          <a:xfrm>
            <a:off x="439614"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Neuroscience theories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Parieto-Frontal Integration Theory: frontal and pariental brain areas play the most important roles with regard to brain area and function</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Researchers suggest other areas such as the posterior cingulate cortex, insular cortex, and specific subcortical areas also play critical roles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47" name="Shape 347"/>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marL="574675" marR="0" lvl="0" indent="-574675"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 	Explain how mental images are involved in the process of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7.2 	Describe how concepts and prototypes influence our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7.3 	Identify some methods that people use to solve problems and make decisions.</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7.4 	Identify three common barriers to successful problem solving.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7.5 	Recall some characteristics of creative, divergent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7.6 	Compare and contrast different theories on the nature of intelligence.</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7.7 	Compare and contrast some methods of measuring intelligence.</a:t>
            </a:r>
          </a:p>
          <a:p>
            <a:pPr marL="574675" marR="0" lvl="0" indent="-574675"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7.8 	Identify ways to evaluate the quality of a test.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Measuring Intelligence </a:t>
            </a:r>
            <a:r>
              <a:rPr lang="en-US" sz="2000" b="1" i="0" u="none" strike="noStrike" cap="none">
                <a:solidFill>
                  <a:srgbClr val="007FA3"/>
                </a:solidFill>
                <a:latin typeface="Arial"/>
                <a:ea typeface="Arial"/>
                <a:cs typeface="Arial"/>
                <a:sym typeface="Arial"/>
              </a:rPr>
              <a:t>1 of 2</a:t>
            </a:r>
          </a:p>
        </p:txBody>
      </p:sp>
      <p:sp>
        <p:nvSpPr>
          <p:cNvPr id="545" name="Shape 545"/>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7.7 Compare and contrast some methods of measuring intelligence.</a:t>
            </a:r>
          </a:p>
        </p:txBody>
      </p:sp>
      <p:sp>
        <p:nvSpPr>
          <p:cNvPr id="546" name="Shape 5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Intelligence quotient (IQ): a number representing a measure of intelligence, resulting from the division of one’s mental age by one’s chronological age and then multiplying that quotient by 100</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Stanford-Binet Intelligence Scales yield an IQ score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testers to compare intelligence levels of people from different age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Measuring Intelligence </a:t>
            </a:r>
            <a:r>
              <a:rPr lang="en-US" sz="2000" b="1" i="0" u="none" strike="noStrike" cap="none">
                <a:solidFill>
                  <a:srgbClr val="007FA3"/>
                </a:solidFill>
                <a:latin typeface="Arial"/>
                <a:ea typeface="Arial"/>
                <a:cs typeface="Arial"/>
                <a:sym typeface="Arial"/>
              </a:rPr>
              <a:t>2 of 2</a:t>
            </a:r>
          </a:p>
        </p:txBody>
      </p:sp>
      <p:sp>
        <p:nvSpPr>
          <p:cNvPr id="553" name="Shape 5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Wechsler Intelligence Tests yield a verbal score and a performance score, as well as an overall score of intelligence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15371"/>
            <a:ext cx="8610599"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7.3 Simulated Sample Items From the Wechsler Adult Intelligence Scale </a:t>
            </a:r>
            <a:r>
              <a:rPr lang="en-US" sz="2000" b="1" i="0" u="none" strike="noStrike" cap="none">
                <a:solidFill>
                  <a:srgbClr val="007FA3"/>
                </a:solidFill>
                <a:latin typeface="Arial"/>
                <a:ea typeface="Arial"/>
                <a:cs typeface="Arial"/>
                <a:sym typeface="Arial"/>
              </a:rPr>
              <a:t>1 of 2</a:t>
            </a:r>
          </a:p>
        </p:txBody>
      </p:sp>
      <p:graphicFrame>
        <p:nvGraphicFramePr>
          <p:cNvPr id="560" name="Shape 560"/>
          <p:cNvGraphicFramePr/>
          <p:nvPr/>
        </p:nvGraphicFramePr>
        <p:xfrm>
          <a:off x="457200" y="1600200"/>
          <a:ext cx="3000000" cy="3000000"/>
        </p:xfrm>
        <a:graphic>
          <a:graphicData uri="http://schemas.openxmlformats.org/drawingml/2006/table">
            <a:tbl>
              <a:tblPr firstRow="1" bandRow="1">
                <a:noFill/>
                <a:tableStyleId>{09C5E645-E95F-4A04-8873-37B81E0710C0}</a:tableStyleId>
              </a:tblPr>
              <a:tblGrid>
                <a:gridCol w="3011925">
                  <a:extLst>
                    <a:ext uri="{9D8B030D-6E8A-4147-A177-3AD203B41FA5}">
                      <a16:colId xmlns:a16="http://schemas.microsoft.com/office/drawing/2014/main" val="20000"/>
                    </a:ext>
                  </a:extLst>
                </a:gridCol>
                <a:gridCol w="5293875">
                  <a:extLst>
                    <a:ext uri="{9D8B030D-6E8A-4147-A177-3AD203B41FA5}">
                      <a16:colId xmlns:a16="http://schemas.microsoft.com/office/drawing/2014/main" val="20001"/>
                    </a:ext>
                  </a:extLst>
                </a:gridCol>
              </a:tblGrid>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a:t>Simulated Sample Test Items</a:t>
                      </a:r>
                    </a:p>
                  </a:txBody>
                  <a:tcPr marL="91450" marR="91450" marT="45725" marB="45725" anchor="ctr"/>
                </a:tc>
                <a:tc>
                  <a:txBody>
                    <a:bodyPr/>
                    <a:lstStyle/>
                    <a:p>
                      <a:pPr marL="0" marR="0" lvl="0" indent="0" algn="l" rtl="0">
                        <a:spcBef>
                          <a:spcPts val="0"/>
                        </a:spcBef>
                        <a:buSzPct val="25000"/>
                        <a:buNone/>
                      </a:pPr>
                      <a:r>
                        <a:rPr lang="en-US" sz="1600">
                          <a:solidFill>
                            <a:schemeClr val="lt1"/>
                          </a:solidFill>
                        </a:rPr>
                        <a:t>Blank cell</a:t>
                      </a:r>
                    </a:p>
                  </a:txBody>
                  <a:tcPr marL="91450" marR="91450" marT="45725" marB="45725" anchor="ctr"/>
                </a:tc>
                <a:extLst>
                  <a:ext uri="{0D108BD9-81ED-4DB2-BD59-A6C34878D82A}">
                    <a16:rowId xmlns:a16="http://schemas.microsoft.com/office/drawing/2014/main" val="10000"/>
                  </a:ext>
                </a:extLst>
              </a:tr>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b="1"/>
                        <a:t>Verbal Comprehension Index</a:t>
                      </a:r>
                    </a:p>
                  </a:txBody>
                  <a:tcPr marL="91450" marR="91450" marT="45725" marB="45725" anchor="ctr"/>
                </a:tc>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nchor="ctr"/>
                </a:tc>
                <a:extLst>
                  <a:ext uri="{0D108BD9-81ED-4DB2-BD59-A6C34878D82A}">
                    <a16:rowId xmlns:a16="http://schemas.microsoft.com/office/drawing/2014/main" val="10001"/>
                  </a:ext>
                </a:extLst>
              </a:tr>
              <a:tr h="572750">
                <a:tc>
                  <a:txBody>
                    <a:bodyPr/>
                    <a:lstStyle/>
                    <a:p>
                      <a:pPr marL="0" marR="0" lvl="0" indent="0" algn="l" rtl="0">
                        <a:spcBef>
                          <a:spcPts val="0"/>
                        </a:spcBef>
                        <a:buSzPct val="25000"/>
                        <a:buNone/>
                      </a:pPr>
                      <a:r>
                        <a:rPr lang="en-US" sz="1600"/>
                        <a:t>Similarities</a:t>
                      </a:r>
                    </a:p>
                  </a:txBody>
                  <a:tcPr marL="91450" marR="91450" marT="45725" marB="45725" anchor="ctr"/>
                </a:tc>
                <a:tc>
                  <a:txBody>
                    <a:bodyPr/>
                    <a:lstStyle/>
                    <a:p>
                      <a:pPr marL="0" marR="0" lvl="0" indent="0" algn="l" rtl="0">
                        <a:spcBef>
                          <a:spcPts val="0"/>
                        </a:spcBef>
                        <a:buSzPct val="25000"/>
                        <a:buNone/>
                      </a:pPr>
                      <a:r>
                        <a:rPr lang="en-US" sz="1600"/>
                        <a:t>In what way are a circle and a triangle alike? In what way are a saw and a hammer alike?</a:t>
                      </a:r>
                    </a:p>
                  </a:txBody>
                  <a:tcPr marL="91450" marR="91450" marT="45725" marB="45725" anchor="ctr"/>
                </a:tc>
                <a:extLst>
                  <a:ext uri="{0D108BD9-81ED-4DB2-BD59-A6C34878D82A}">
                    <a16:rowId xmlns:a16="http://schemas.microsoft.com/office/drawing/2014/main" val="10002"/>
                  </a:ext>
                </a:extLst>
              </a:tr>
              <a:tr h="366775">
                <a:tc>
                  <a:txBody>
                    <a:bodyPr/>
                    <a:lstStyle/>
                    <a:p>
                      <a:pPr marL="0" marR="0" lvl="0" indent="0" algn="l" rtl="0">
                        <a:spcBef>
                          <a:spcPts val="0"/>
                        </a:spcBef>
                        <a:buSzPct val="25000"/>
                        <a:buNone/>
                      </a:pPr>
                      <a:r>
                        <a:rPr lang="en-US" sz="1600"/>
                        <a:t>Vocabulary</a:t>
                      </a:r>
                    </a:p>
                  </a:txBody>
                  <a:tcPr marL="91450" marR="91450" marT="45725" marB="45725" anchor="ctr"/>
                </a:tc>
                <a:tc>
                  <a:txBody>
                    <a:bodyPr/>
                    <a:lstStyle/>
                    <a:p>
                      <a:pPr marL="0" marR="0" lvl="0" indent="0" algn="l" rtl="0">
                        <a:spcBef>
                          <a:spcPts val="0"/>
                        </a:spcBef>
                        <a:buSzPct val="25000"/>
                        <a:buNone/>
                      </a:pPr>
                      <a:r>
                        <a:rPr lang="en-US" sz="1600"/>
                        <a:t>What is a hippopotamus? What does “resemble” mean?</a:t>
                      </a:r>
                    </a:p>
                  </a:txBody>
                  <a:tcPr marL="91450" marR="91450" marT="45725" marB="45725" anchor="ctr"/>
                </a:tc>
                <a:extLst>
                  <a:ext uri="{0D108BD9-81ED-4DB2-BD59-A6C34878D82A}">
                    <a16:rowId xmlns:a16="http://schemas.microsoft.com/office/drawing/2014/main" val="10003"/>
                  </a:ext>
                </a:extLst>
              </a:tr>
              <a:tr h="572750">
                <a:tc>
                  <a:txBody>
                    <a:bodyPr/>
                    <a:lstStyle/>
                    <a:p>
                      <a:pPr marL="0" marR="0" lvl="0" indent="0" algn="l" rtl="0">
                        <a:spcBef>
                          <a:spcPts val="0"/>
                        </a:spcBef>
                        <a:buSzPct val="25000"/>
                        <a:buNone/>
                      </a:pPr>
                      <a:r>
                        <a:rPr lang="en-US" sz="1600"/>
                        <a:t>Information</a:t>
                      </a:r>
                    </a:p>
                  </a:txBody>
                  <a:tcPr marL="91450" marR="91450" marT="45725" marB="45725" anchor="ctr"/>
                </a:tc>
                <a:tc>
                  <a:txBody>
                    <a:bodyPr/>
                    <a:lstStyle/>
                    <a:p>
                      <a:pPr marL="0" marR="0" lvl="0" indent="0" algn="l" rtl="0">
                        <a:spcBef>
                          <a:spcPts val="0"/>
                        </a:spcBef>
                        <a:buSzPct val="25000"/>
                        <a:buNone/>
                      </a:pPr>
                      <a:r>
                        <a:rPr lang="en-US" sz="1600"/>
                        <a:t>What is steam made of? What is pepper? Who wrote </a:t>
                      </a:r>
                      <a:r>
                        <a:rPr lang="en-US" sz="1600" i="1"/>
                        <a:t>Tom Sawyer?</a:t>
                      </a:r>
                    </a:p>
                  </a:txBody>
                  <a:tcPr marL="91450" marR="91450" marT="45725" marB="45725" anchor="ctr"/>
                </a:tc>
                <a:extLst>
                  <a:ext uri="{0D108BD9-81ED-4DB2-BD59-A6C34878D82A}">
                    <a16:rowId xmlns:a16="http://schemas.microsoft.com/office/drawing/2014/main" val="10004"/>
                  </a:ext>
                </a:extLst>
              </a:tr>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b="1"/>
                        <a:t>Perceptual Reasoning Index</a:t>
                      </a:r>
                    </a:p>
                  </a:txBody>
                  <a:tcPr marL="91450" marR="91450" marT="45725" marB="45725" anchor="ctr"/>
                </a:tc>
                <a:tc>
                  <a:txBody>
                    <a:bodyPr/>
                    <a:lstStyle/>
                    <a:p>
                      <a:pPr marL="0" marR="0" lvl="0" indent="0" algn="l" rtl="0">
                        <a:spcBef>
                          <a:spcPts val="0"/>
                        </a:spcBef>
                        <a:buSzPct val="25000"/>
                        <a:buNone/>
                      </a:pPr>
                      <a:r>
                        <a:rPr lang="en-US" sz="1600" i="0">
                          <a:solidFill>
                            <a:srgbClr val="D8D0E6"/>
                          </a:solidFill>
                        </a:rPr>
                        <a:t>Blank cell</a:t>
                      </a:r>
                    </a:p>
                  </a:txBody>
                  <a:tcPr marL="91450" marR="91450" marT="45725" marB="45725" anchor="ctr"/>
                </a:tc>
                <a:extLst>
                  <a:ext uri="{0D108BD9-81ED-4DB2-BD59-A6C34878D82A}">
                    <a16:rowId xmlns:a16="http://schemas.microsoft.com/office/drawing/2014/main" val="10005"/>
                  </a:ext>
                </a:extLst>
              </a:tr>
              <a:tr h="572750">
                <a:tc>
                  <a:txBody>
                    <a:bodyPr/>
                    <a:lstStyle/>
                    <a:p>
                      <a:pPr marL="0" marR="0" lvl="0" indent="0" algn="l" rtl="0">
                        <a:spcBef>
                          <a:spcPts val="0"/>
                        </a:spcBef>
                        <a:buSzPct val="25000"/>
                        <a:buNone/>
                      </a:pPr>
                      <a:r>
                        <a:rPr lang="en-US" sz="1600"/>
                        <a:t>Block Design</a:t>
                      </a:r>
                    </a:p>
                  </a:txBody>
                  <a:tcPr marL="91450" marR="91450" marT="45725" marB="45725" anchor="ctr"/>
                </a:tc>
                <a:tc>
                  <a:txBody>
                    <a:bodyPr/>
                    <a:lstStyle/>
                    <a:p>
                      <a:pPr marL="0" marR="0" lvl="0" indent="0" algn="l" rtl="0">
                        <a:spcBef>
                          <a:spcPts val="0"/>
                        </a:spcBef>
                        <a:buSzPct val="25000"/>
                        <a:buNone/>
                      </a:pPr>
                      <a:r>
                        <a:rPr lang="en-US" sz="1600"/>
                        <a:t>After looking at a pattern or design, try to arrange small cubes in the same pattern.</a:t>
                      </a:r>
                    </a:p>
                  </a:txBody>
                  <a:tcPr marL="91450" marR="91450" marT="45725" marB="45725" anchor="ctr"/>
                </a:tc>
                <a:extLst>
                  <a:ext uri="{0D108BD9-81ED-4DB2-BD59-A6C34878D82A}">
                    <a16:rowId xmlns:a16="http://schemas.microsoft.com/office/drawing/2014/main" val="10006"/>
                  </a:ext>
                </a:extLst>
              </a:tr>
              <a:tr h="572750">
                <a:tc>
                  <a:txBody>
                    <a:bodyPr/>
                    <a:lstStyle/>
                    <a:p>
                      <a:pPr marL="0" marR="0" lvl="0" indent="0" algn="l" rtl="0">
                        <a:spcBef>
                          <a:spcPts val="0"/>
                        </a:spcBef>
                        <a:buSzPct val="25000"/>
                        <a:buNone/>
                      </a:pPr>
                      <a:r>
                        <a:rPr lang="en-US" sz="1600"/>
                        <a:t>Matrix Reasoning</a:t>
                      </a:r>
                    </a:p>
                  </a:txBody>
                  <a:tcPr marL="91450" marR="91450" marT="45725" marB="45725" anchor="ctr"/>
                </a:tc>
                <a:tc>
                  <a:txBody>
                    <a:bodyPr/>
                    <a:lstStyle/>
                    <a:p>
                      <a:pPr marL="0" marR="0" lvl="0" indent="0" algn="l" rtl="0">
                        <a:spcBef>
                          <a:spcPts val="0"/>
                        </a:spcBef>
                        <a:buSzPct val="25000"/>
                        <a:buNone/>
                      </a:pPr>
                      <a:r>
                        <a:rPr lang="en-US" sz="1600"/>
                        <a:t>After looking at an incomplete matrix pattern or series, select an option that completes the matrix or series.</a:t>
                      </a:r>
                    </a:p>
                  </a:txBody>
                  <a:tcPr marL="91450" marR="91450" marT="45725" marB="45725" anchor="ctr"/>
                </a:tc>
                <a:extLst>
                  <a:ext uri="{0D108BD9-81ED-4DB2-BD59-A6C34878D82A}">
                    <a16:rowId xmlns:a16="http://schemas.microsoft.com/office/drawing/2014/main" val="10007"/>
                  </a:ext>
                </a:extLst>
              </a:tr>
              <a:tr h="813925">
                <a:tc>
                  <a:txBody>
                    <a:bodyPr/>
                    <a:lstStyle/>
                    <a:p>
                      <a:pPr marL="0" marR="0" lvl="0" indent="0" algn="l" rtl="0">
                        <a:spcBef>
                          <a:spcPts val="0"/>
                        </a:spcBef>
                        <a:buSzPct val="25000"/>
                        <a:buNone/>
                      </a:pPr>
                      <a:r>
                        <a:rPr lang="en-US" sz="1600"/>
                        <a:t>Visual Puzzles</a:t>
                      </a:r>
                    </a:p>
                  </a:txBody>
                  <a:tcPr marL="91450" marR="91450" marT="45725" marB="45725" anchor="ctr"/>
                </a:tc>
                <a:tc>
                  <a:txBody>
                    <a:bodyPr/>
                    <a:lstStyle/>
                    <a:p>
                      <a:pPr marL="0" marR="0" lvl="0" indent="0" algn="l" rtl="0">
                        <a:spcBef>
                          <a:spcPts val="0"/>
                        </a:spcBef>
                        <a:buSzPct val="25000"/>
                        <a:buNone/>
                      </a:pPr>
                      <a:r>
                        <a:rPr lang="en-US" sz="1600"/>
                        <a:t>Look at a completed puzzle and select three components from a set of options that would re-create the puzzle, all within a specified time limit.</a:t>
                      </a:r>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7.3 Simulated Sample Items From the Wechsler Adult Intelligence Scale </a:t>
            </a:r>
            <a:r>
              <a:rPr lang="en-US" sz="2000" b="1" i="0" u="none" strike="noStrike" cap="none">
                <a:solidFill>
                  <a:srgbClr val="007FA3"/>
                </a:solidFill>
                <a:latin typeface="Arial"/>
                <a:ea typeface="Arial"/>
                <a:cs typeface="Arial"/>
                <a:sym typeface="Arial"/>
              </a:rPr>
              <a:t>2 of 2</a:t>
            </a:r>
          </a:p>
        </p:txBody>
      </p:sp>
      <p:graphicFrame>
        <p:nvGraphicFramePr>
          <p:cNvPr id="567" name="Shape 567"/>
          <p:cNvGraphicFramePr/>
          <p:nvPr/>
        </p:nvGraphicFramePr>
        <p:xfrm>
          <a:off x="457200" y="1447800"/>
          <a:ext cx="3000000" cy="3000000"/>
        </p:xfrm>
        <a:graphic>
          <a:graphicData uri="http://schemas.openxmlformats.org/drawingml/2006/table">
            <a:tbl>
              <a:tblPr firstRow="1" bandRow="1">
                <a:noFill/>
                <a:tableStyleId>{09C5E645-E95F-4A04-8873-37B81E0710C0}</a:tableStyleId>
              </a:tblPr>
              <a:tblGrid>
                <a:gridCol w="2956650">
                  <a:extLst>
                    <a:ext uri="{9D8B030D-6E8A-4147-A177-3AD203B41FA5}">
                      <a16:colId xmlns:a16="http://schemas.microsoft.com/office/drawing/2014/main" val="20000"/>
                    </a:ext>
                  </a:extLst>
                </a:gridCol>
                <a:gridCol w="51967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a:t>Sample Test Items</a:t>
                      </a:r>
                    </a:p>
                  </a:txBody>
                  <a:tcPr marL="89775" marR="89775" marT="45725" marB="45725" anchor="ctr"/>
                </a:tc>
                <a:tc>
                  <a:txBody>
                    <a:bodyPr/>
                    <a:lstStyle/>
                    <a:p>
                      <a:pPr marL="0" marR="0" lvl="0" indent="0" algn="l" rtl="0">
                        <a:spcBef>
                          <a:spcPts val="0"/>
                        </a:spcBef>
                        <a:buSzPct val="25000"/>
                        <a:buNone/>
                      </a:pPr>
                      <a:r>
                        <a:rPr lang="en-US" sz="1600">
                          <a:solidFill>
                            <a:schemeClr val="lt1"/>
                          </a:solidFill>
                        </a:rPr>
                        <a:t>Blank cell</a:t>
                      </a:r>
                    </a:p>
                  </a:txBody>
                  <a:tcPr marL="89775" marR="89775"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a:t>Working Memory Index</a:t>
                      </a:r>
                    </a:p>
                  </a:txBody>
                  <a:tcPr marL="89775" marR="89775" marT="45725" marB="45725" anchor="ctr"/>
                </a:tc>
                <a:tc>
                  <a:txBody>
                    <a:bodyPr/>
                    <a:lstStyle/>
                    <a:p>
                      <a:pPr marL="0" marR="0" lvl="0" indent="0" algn="l" rtl="0">
                        <a:spcBef>
                          <a:spcPts val="0"/>
                        </a:spcBef>
                        <a:buSzPct val="25000"/>
                        <a:buNone/>
                      </a:pPr>
                      <a:r>
                        <a:rPr lang="en-US" sz="1600">
                          <a:solidFill>
                            <a:srgbClr val="D8D0E6"/>
                          </a:solidFill>
                        </a:rPr>
                        <a:t>Blank cell</a:t>
                      </a:r>
                    </a:p>
                  </a:txBody>
                  <a:tcPr marL="89775" marR="89775"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600"/>
                        <a:t>Digit Span</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Recall lists of numbers, some lists forward and some lists in reverse order, and recall a mixed list of numbers in correct ascending order.</a:t>
                      </a:r>
                    </a:p>
                  </a:txBody>
                  <a:tcPr marL="89775" marR="89775"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600"/>
                        <a:t>Arithmetic</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Three women divided 18 golf balls equally among themselves. How many golf balls did each person receive? If two buttons cost $0.15, what will be the cost of a dozen buttons?</a:t>
                      </a:r>
                    </a:p>
                  </a:txBody>
                  <a:tcPr marL="89775" marR="89775"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600" b="1"/>
                        <a:t>Processing Speech Index</a:t>
                      </a:r>
                    </a:p>
                  </a:txBody>
                  <a:tcPr marL="89775" marR="89775" marT="45725" marB="45725" anchor="ctr"/>
                </a:tc>
                <a:tc>
                  <a:txBody>
                    <a:bodyPr/>
                    <a:lstStyle/>
                    <a:p>
                      <a:pPr marL="0" marR="0" lvl="0" indent="0" algn="l" rtl="0">
                        <a:spcBef>
                          <a:spcPts val="0"/>
                        </a:spcBef>
                        <a:buSzPct val="25000"/>
                        <a:buNone/>
                      </a:pPr>
                      <a:endParaRPr sz="1600" i="1"/>
                    </a:p>
                  </a:txBody>
                  <a:tcPr marL="89775" marR="89775"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a:t>Symbol Search</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Visually scan a group of symbols to identify specific target symbols, within a specified time limit.</a:t>
                      </a:r>
                    </a:p>
                  </a:txBody>
                  <a:tcPr marL="89775" marR="89775" marT="45725" marB="45725" anchor="ctr"/>
                </a:tc>
                <a:extLst>
                  <a:ext uri="{0D108BD9-81ED-4DB2-BD59-A6C34878D82A}">
                    <a16:rowId xmlns:a16="http://schemas.microsoft.com/office/drawing/2014/main" val="10005"/>
                  </a:ext>
                </a:extLst>
              </a:tr>
              <a:tr h="370850">
                <a:tc>
                  <a:txBody>
                    <a:bodyPr/>
                    <a:lstStyle/>
                    <a:p>
                      <a:pPr marL="0" marR="0" lvl="0" indent="0" algn="l" rtl="0">
                        <a:spcBef>
                          <a:spcPts val="0"/>
                        </a:spcBef>
                        <a:buSzPct val="25000"/>
                        <a:buNone/>
                      </a:pPr>
                      <a:r>
                        <a:rPr lang="en-US" sz="1600"/>
                        <a:t>Coding</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Learn a different symbol for specific numbers and then fill in the blank under the number with the correct symbol. (This test is timed.)</a:t>
                      </a:r>
                    </a:p>
                  </a:txBody>
                  <a:tcPr marL="89775" marR="89775" marT="45725" marB="45725" anchor="ctr"/>
                </a:tc>
                <a:extLst>
                  <a:ext uri="{0D108BD9-81ED-4DB2-BD59-A6C34878D82A}">
                    <a16:rowId xmlns:a16="http://schemas.microsoft.com/office/drawing/2014/main" val="10006"/>
                  </a:ext>
                </a:extLst>
              </a:tr>
            </a:tbl>
          </a:graphicData>
        </a:graphic>
      </p:graphicFrame>
      <p:sp>
        <p:nvSpPr>
          <p:cNvPr id="568" name="Shape 568"/>
          <p:cNvSpPr txBox="1">
            <a:spLocks noGrp="1"/>
          </p:cNvSpPr>
          <p:nvPr>
            <p:ph type="body" idx="2"/>
          </p:nvPr>
        </p:nvSpPr>
        <p:spPr>
          <a:xfrm>
            <a:off x="457199" y="5852160"/>
            <a:ext cx="8140839" cy="47244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Simulated items and descriptions similar to those in the </a:t>
            </a:r>
            <a:r>
              <a:rPr lang="en-US" sz="1400" b="0" i="1" u="none" strike="noStrike" cap="none">
                <a:solidFill>
                  <a:schemeClr val="dk1"/>
                </a:solidFill>
                <a:latin typeface="Arial"/>
                <a:ea typeface="Arial"/>
                <a:cs typeface="Arial"/>
                <a:sym typeface="Arial"/>
              </a:rPr>
              <a:t>Wechsler Adult Intelligence Scale—Fourth Edition (2008).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266700" y="231283"/>
            <a:ext cx="88011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1 of 4</a:t>
            </a:r>
          </a:p>
        </p:txBody>
      </p:sp>
      <p:sp>
        <p:nvSpPr>
          <p:cNvPr id="575" name="Shape 575"/>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7.8 Identify ways to evaluate the quality of a test</a:t>
            </a:r>
            <a:r>
              <a:rPr lang="en-US" sz="1800" b="1" i="0" u="none" strike="noStrike" cap="none">
                <a:solidFill>
                  <a:srgbClr val="007FA3"/>
                </a:solidFill>
                <a:latin typeface="Arial"/>
                <a:ea typeface="Arial"/>
                <a:cs typeface="Arial"/>
                <a:sym typeface="Arial"/>
              </a:rPr>
              <a:t>.</a:t>
            </a:r>
          </a:p>
        </p:txBody>
      </p:sp>
      <p:sp>
        <p:nvSpPr>
          <p:cNvPr id="576" name="Shape 57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Reliability: the tendency of a test to produce the same scores again and again each time it is given to the same people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Validity: the degree to which a test actually measures what it’s supposed to measure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152400" y="215371"/>
            <a:ext cx="87630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2 of 4</a:t>
            </a:r>
          </a:p>
        </p:txBody>
      </p:sp>
      <p:sp>
        <p:nvSpPr>
          <p:cNvPr id="583" name="Shape 58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Standardization: the process of giving test to a large group of people that represents kind of people for whom the test is designed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Norms: scores from the standardization group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Most intelligence tests follow a normal curve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228600" y="215371"/>
            <a:ext cx="87630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3 of 4</a:t>
            </a:r>
          </a:p>
        </p:txBody>
      </p:sp>
      <p:sp>
        <p:nvSpPr>
          <p:cNvPr id="590" name="Shape 590"/>
          <p:cNvSpPr txBox="1">
            <a:spLocks noGrp="1"/>
          </p:cNvSpPr>
          <p:nvPr>
            <p:ph type="body" idx="2"/>
          </p:nvPr>
        </p:nvSpPr>
        <p:spPr>
          <a:xfrm>
            <a:off x="457200" y="1600200"/>
            <a:ext cx="77724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Deviation IQ scores: a measure of intelligence that assumes that IQ is normally distributed around a mean of 100 with a standard deviation of about 15</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of 130 would be two standard deviations above the mean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IQ of 70 would be two standard deviations below the mean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7.5 The Normal Curve</a:t>
            </a:r>
          </a:p>
        </p:txBody>
      </p:sp>
      <p:sp>
        <p:nvSpPr>
          <p:cNvPr id="597" name="Shape 597"/>
          <p:cNvSpPr txBox="1">
            <a:spLocks noGrp="1"/>
          </p:cNvSpPr>
          <p:nvPr>
            <p:ph type="body" idx="1"/>
          </p:nvPr>
        </p:nvSpPr>
        <p:spPr>
          <a:xfrm>
            <a:off x="588935" y="4495800"/>
            <a:ext cx="8229600" cy="19811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The percentages under each section of the normal curve represent the percentage of scores falling within that section for each standard deviation (SD) from the mean. Scores on intelligence tests are typically represented by the normal curve. The dotted vertical lines each represent one standard deviation from the mean, which is always set at 100. For example, an IQ of 115 on the Wechsler represents one standard deviation above the mean, and the area under the curve indicates that 34.13 percent of the population falls between 100 and 115 on this test. Note: The figure shows the mean and standard deviation for the Stanford-Binet Fourth Edition (Stanford-Binet 4). The Stanford-Binet Fifth Edition was published in 2003 and now has a mean of 100 and a standard deviation of 15 for composite scores.</a:t>
            </a:r>
          </a:p>
        </p:txBody>
      </p:sp>
      <p:pic>
        <p:nvPicPr>
          <p:cNvPr id="598" name="Shape 598" descr="A line graph representing scores on an IQ test shows an example of a normal distribution, or a bell curve. The peak of the curve falls around the area indicated by 100 on the Wechsler IQ scale and 100 on the Stanford-Binet 4 IQ scale. This represents a cumulative percentage of 50 percent. The region between standard deviation values of 0 and 1 is shaded and labeled as 34.13%."/>
          <p:cNvPicPr preferRelativeResize="0"/>
          <p:nvPr/>
        </p:nvPicPr>
        <p:blipFill rotWithShape="1">
          <a:blip r:embed="rId3">
            <a:alphaModFix/>
          </a:blip>
          <a:srcRect/>
          <a:stretch/>
        </p:blipFill>
        <p:spPr>
          <a:xfrm>
            <a:off x="609600" y="1143000"/>
            <a:ext cx="7574632" cy="321141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228600" y="215371"/>
            <a:ext cx="86868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4 of 4</a:t>
            </a:r>
          </a:p>
        </p:txBody>
      </p:sp>
      <p:sp>
        <p:nvSpPr>
          <p:cNvPr id="605" name="Shape 6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Cultural bias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free tests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Usefulness of IQ tests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tests are generally valid for predicting academic success and job performance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Neuropsychology  </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Head injury, learning disabilities, neuropsychological disorders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7.6 Sample Test Items from Ravens Progressive Matrices</a:t>
            </a:r>
          </a:p>
        </p:txBody>
      </p:sp>
      <p:pic>
        <p:nvPicPr>
          <p:cNvPr id="612" name="Shape 612" descr="An illustration shows a sample test item from Ravens Progressive Matrices. Six solutions are shown, only one is correct. "/>
          <p:cNvPicPr preferRelativeResize="0"/>
          <p:nvPr/>
        </p:nvPicPr>
        <p:blipFill rotWithShape="1">
          <a:blip r:embed="rId3">
            <a:alphaModFix/>
          </a:blip>
          <a:srcRect/>
          <a:stretch/>
        </p:blipFill>
        <p:spPr>
          <a:xfrm>
            <a:off x="1338262" y="1371600"/>
            <a:ext cx="6467474" cy="51153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chemeClr val="lt2"/>
                </a:solidFill>
                <a:latin typeface="Arial"/>
                <a:ea typeface="Arial"/>
                <a:cs typeface="Arial"/>
                <a:sym typeface="Arial"/>
              </a:rPr>
              <a:t>2 of 2</a:t>
            </a:r>
          </a:p>
        </p:txBody>
      </p:sp>
      <p:sp>
        <p:nvSpPr>
          <p:cNvPr id="354" name="Shape 354"/>
          <p:cNvSpPr txBox="1">
            <a:spLocks noGrp="1"/>
          </p:cNvSpPr>
          <p:nvPr>
            <p:ph type="body" idx="1"/>
          </p:nvPr>
        </p:nvSpPr>
        <p:spPr>
          <a:xfrm>
            <a:off x="457200" y="1371600"/>
            <a:ext cx="8229600" cy="4419599"/>
          </a:xfrm>
          <a:prstGeom prst="rect">
            <a:avLst/>
          </a:prstGeom>
          <a:noFill/>
          <a:ln>
            <a:noFill/>
          </a:ln>
        </p:spPr>
        <p:txBody>
          <a:bodyPr lIns="0" tIns="0" rIns="0" bIns="0" anchor="t" anchorCtr="0">
            <a:noAutofit/>
          </a:bodyPr>
          <a:lstStyle/>
          <a:p>
            <a:pPr marL="633413" marR="0" lvl="0" indent="-633413"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7.9 	Define intellectual disability, giftedness, and emotional intelligence.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7.10 	Evaluate the influence of heredity and environment on the development of intelligence.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7.11 	Identify the different elements and structure of language.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7.12 	Explain how language develops.</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7.13 	Evaluate whether or not language influences how people think.</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7.14 	Summarize the research on the ability of animals to communicate and use language.</a:t>
            </a:r>
          </a:p>
          <a:p>
            <a:pPr marL="633413" marR="0" lvl="0" indent="-633413"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7.15 	Identify some methods for improving your cognitive health.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1 of 5</a:t>
            </a:r>
          </a:p>
        </p:txBody>
      </p:sp>
      <p:sp>
        <p:nvSpPr>
          <p:cNvPr id="619" name="Shape 619"/>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7.9 Define intellectual disability, giftedness, and emotional intelligence.</a:t>
            </a:r>
          </a:p>
        </p:txBody>
      </p:sp>
      <p:sp>
        <p:nvSpPr>
          <p:cNvPr id="620" name="Shape 62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Intellectual disability (intellectual developmental disorder): a person exhibits deficits in mental ability and adaptive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falls below 70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Adaptive behavior is severely deficient for a person of a particular chronological age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Formerly known as </a:t>
            </a:r>
            <a:r>
              <a:rPr lang="en-US" sz="2400" b="0" i="1" u="none" strike="noStrike" cap="none">
                <a:solidFill>
                  <a:schemeClr val="dk1"/>
                </a:solidFill>
                <a:latin typeface="Arial"/>
                <a:ea typeface="Arial"/>
                <a:cs typeface="Arial"/>
                <a:sym typeface="Arial"/>
              </a:rPr>
              <a:t>mental retardation </a:t>
            </a:r>
            <a:r>
              <a:rPr lang="en-US" sz="2400" b="0" i="0" u="none" strike="noStrike" cap="none">
                <a:solidFill>
                  <a:schemeClr val="dk1"/>
                </a:solidFill>
                <a:latin typeface="Arial"/>
                <a:ea typeface="Arial"/>
                <a:cs typeface="Arial"/>
                <a:sym typeface="Arial"/>
              </a:rPr>
              <a:t>or</a:t>
            </a:r>
            <a:r>
              <a:rPr lang="en-US" sz="2400" b="0" i="1" u="none" strike="noStrike" cap="none">
                <a:solidFill>
                  <a:schemeClr val="dk1"/>
                </a:solidFill>
                <a:latin typeface="Arial"/>
                <a:ea typeface="Arial"/>
                <a:cs typeface="Arial"/>
                <a:sym typeface="Arial"/>
              </a:rPr>
              <a:t> developmentally delayed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2 of 5</a:t>
            </a:r>
          </a:p>
        </p:txBody>
      </p:sp>
      <p:sp>
        <p:nvSpPr>
          <p:cNvPr id="627" name="Shape 627"/>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Intellectual disability can vary from mild to profound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Causes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Deprived environments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Chromosome and genetic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Alcohol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Dietary deficiencies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Toxins in environment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3 of 5</a:t>
            </a:r>
          </a:p>
        </p:txBody>
      </p:sp>
      <p:sp>
        <p:nvSpPr>
          <p:cNvPr id="634" name="Shape 63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Gifted: the 2 percent of the population falling on the upper end of the normal curve and typically possessing an IQ of 130 or above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Does giftedness guarantee success?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4 of 5</a:t>
            </a:r>
          </a:p>
        </p:txBody>
      </p:sp>
      <p:sp>
        <p:nvSpPr>
          <p:cNvPr id="641" name="Shape 6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Terman conducted a longitudinal study that demonstrated that gifted children grow up to be successful adults, mostly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Terman’s study criticized for a lack of objectivity, because he became too involved in the lives of his “Termites”, even to the point of interfering on their behalf.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5 of 5</a:t>
            </a:r>
          </a:p>
        </p:txBody>
      </p:sp>
      <p:sp>
        <p:nvSpPr>
          <p:cNvPr id="648" name="Shape 64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Emotional intelligence: awareness of and ability to manage one’s own emotions, as well as the ability to be self-motivated, to feel what others feel, and to be socially skilled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Viewed as a powerful influence on success in life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Nature/Nurture Issue Regarding Intelligence</a:t>
            </a:r>
          </a:p>
        </p:txBody>
      </p:sp>
      <p:sp>
        <p:nvSpPr>
          <p:cNvPr id="655" name="Shape 655"/>
          <p:cNvSpPr txBox="1">
            <a:spLocks noGrp="1"/>
          </p:cNvSpPr>
          <p:nvPr>
            <p:ph type="body" idx="1"/>
          </p:nvPr>
        </p:nvSpPr>
        <p:spPr>
          <a:xfrm>
            <a:off x="437941" y="1284513"/>
            <a:ext cx="8229600" cy="69668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7.10 Evaluate the influence of heredity and environment on the development of intelligence.</a:t>
            </a:r>
          </a:p>
        </p:txBody>
      </p:sp>
      <p:sp>
        <p:nvSpPr>
          <p:cNvPr id="656" name="Shape 656"/>
          <p:cNvSpPr txBox="1">
            <a:spLocks noGrp="1"/>
          </p:cNvSpPr>
          <p:nvPr>
            <p:ph type="body" idx="2"/>
          </p:nvPr>
        </p:nvSpPr>
        <p:spPr>
          <a:xfrm>
            <a:off x="457200" y="1981199"/>
            <a:ext cx="8229600" cy="4373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Twin and adoption studies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Stronger correlations found between IQ scores as genetic relatedness increases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Heritability of IQ is estimated at 0.50</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Flynn effect: IQ scores steadily increasing over time in modernized countries</a:t>
            </a:r>
          </a:p>
          <a:p>
            <a:pPr marL="256032" marR="0" lvl="0" indent="-256032" algn="l" rtl="0">
              <a:spcBef>
                <a:spcPts val="150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The Bell Curve</a:t>
            </a:r>
            <a:r>
              <a:rPr lang="en-US" sz="2800" b="0" i="0" u="none" strike="noStrike" cap="none">
                <a:solidFill>
                  <a:schemeClr val="dk1"/>
                </a:solidFill>
                <a:latin typeface="Arial"/>
                <a:ea typeface="Arial"/>
                <a:cs typeface="Arial"/>
                <a:sym typeface="Arial"/>
              </a:rPr>
              <a:t>: a book that made widely criticized claims about heritability of intelligence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Stereotype threat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28600"/>
            <a:ext cx="8229600" cy="12191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7.7 Correlations Between IQ Scores of Persons With Various Relationships </a:t>
            </a:r>
            <a:r>
              <a:rPr lang="en-US" sz="2000" b="1" i="0" u="none" strike="noStrike" cap="none">
                <a:solidFill>
                  <a:srgbClr val="007FA3"/>
                </a:solidFill>
                <a:latin typeface="Arial"/>
                <a:ea typeface="Arial"/>
                <a:cs typeface="Arial"/>
                <a:sym typeface="Arial"/>
              </a:rPr>
              <a:t>1 of 2 </a:t>
            </a:r>
          </a:p>
        </p:txBody>
      </p:sp>
      <p:sp>
        <p:nvSpPr>
          <p:cNvPr id="663" name="Shape 663"/>
          <p:cNvSpPr txBox="1">
            <a:spLocks noGrp="1"/>
          </p:cNvSpPr>
          <p:nvPr>
            <p:ph type="body" idx="1"/>
          </p:nvPr>
        </p:nvSpPr>
        <p:spPr>
          <a:xfrm>
            <a:off x="609600" y="1828800"/>
            <a:ext cx="2590800" cy="4419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graph, the degree of genetic relatedness seems to determine the agreement (correlation) between IQ scores of the various comparisons. For example, identical twins, who share 100 percent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of their genes, are more similar in IQ than fraternal twins, who share only about 50 percent of their genes, even when raised in the same environment. </a:t>
            </a:r>
          </a:p>
        </p:txBody>
      </p:sp>
      <p:pic>
        <p:nvPicPr>
          <p:cNvPr id="664" name="Shape 664" descr="The bar graphs show correlation values in the range of .1 to 1, in increments of .1.  The graph, depicting nature’s influence, indicates that identical twins together have a high correlation of IQ, as do biological parents and children together. The data is tabulated below, with approximate values.  Type of comparison Correlations Identical twins together .86 Fraternal twins together .60 Biological siblings together .61 Unrelated individuals together .46 Biological parents and children together .86 Adoptive parents and children together .61 "/>
          <p:cNvPicPr preferRelativeResize="0"/>
          <p:nvPr/>
        </p:nvPicPr>
        <p:blipFill rotWithShape="1">
          <a:blip r:embed="rId3">
            <a:alphaModFix/>
          </a:blip>
          <a:srcRect/>
          <a:stretch/>
        </p:blipFill>
        <p:spPr>
          <a:xfrm>
            <a:off x="3526367" y="1838632"/>
            <a:ext cx="5160433" cy="453111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228600"/>
            <a:ext cx="8229600" cy="1558233"/>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7.7 Correlations Between IQ Scores of Persons With Various Relationships </a:t>
            </a:r>
            <a:r>
              <a:rPr lang="en-US" sz="2000" b="1" i="0" u="none" strike="noStrike" cap="none">
                <a:solidFill>
                  <a:srgbClr val="007FA3"/>
                </a:solidFill>
                <a:latin typeface="Arial"/>
                <a:ea typeface="Arial"/>
                <a:cs typeface="Arial"/>
                <a:sym typeface="Arial"/>
              </a:rPr>
              <a:t>2 of 2</a:t>
            </a:r>
          </a:p>
        </p:txBody>
      </p:sp>
      <p:sp>
        <p:nvSpPr>
          <p:cNvPr id="671" name="Shape 671"/>
          <p:cNvSpPr txBox="1">
            <a:spLocks noGrp="1"/>
          </p:cNvSpPr>
          <p:nvPr>
            <p:ph type="body" idx="1"/>
          </p:nvPr>
        </p:nvSpPr>
        <p:spPr>
          <a:xfrm>
            <a:off x="5478467" y="1905000"/>
            <a:ext cx="2971799" cy="25908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In the graph, identical twins are still more similar to each other in IQ than are other types of comparisons, but being raised in the same environment increases the similarity considerably.</a:t>
            </a:r>
          </a:p>
        </p:txBody>
      </p:sp>
      <p:pic>
        <p:nvPicPr>
          <p:cNvPr id="672" name="Shape 672" descr="The graph, depicting the influence of nurture, shows that identical twins also top the list when it comes to IQ similarity, with the correlation of IQ of identical twins living apart being somewhat lower. The approximate values are tabulated below.  Type of comparison Correlations Identical twins together .86 Identical twins apart .70 Biological siblings together .47 Biological siblings apart .20 Biological parents and children together .40 Biological parents and children apart .20 Unrelated individuals together .25 Unrelated individuals apart Less than .1 "/>
          <p:cNvPicPr preferRelativeResize="0"/>
          <p:nvPr/>
        </p:nvPicPr>
        <p:blipFill rotWithShape="1">
          <a:blip r:embed="rId3">
            <a:alphaModFix/>
          </a:blip>
          <a:srcRect l="4866" r="3539"/>
          <a:stretch/>
        </p:blipFill>
        <p:spPr>
          <a:xfrm>
            <a:off x="457200" y="1447800"/>
            <a:ext cx="4779818" cy="4572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1 of 3</a:t>
            </a:r>
          </a:p>
        </p:txBody>
      </p:sp>
      <p:sp>
        <p:nvSpPr>
          <p:cNvPr id="679" name="Shape 67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7.11 Identify the different elements and structure of language.</a:t>
            </a:r>
          </a:p>
        </p:txBody>
      </p:sp>
      <p:sp>
        <p:nvSpPr>
          <p:cNvPr id="680" name="Shape 68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Language: a system for combining symbols (such as words) so that an unlimited number of meaningful statements can be made for the purpose of communicating with others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2 of 3</a:t>
            </a:r>
          </a:p>
        </p:txBody>
      </p:sp>
      <p:sp>
        <p:nvSpPr>
          <p:cNvPr id="687" name="Shape 6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Grammar: the system of rules governing the structure and use of a language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Phonemes: the basic units of sound in a language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Morphemes: the smallest units of meaning within a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Mental Imagery</a:t>
            </a:r>
          </a:p>
        </p:txBody>
      </p:sp>
      <p:sp>
        <p:nvSpPr>
          <p:cNvPr id="361" name="Shape 36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 Explain how mental images are involved in the process of thinking.</a:t>
            </a:r>
          </a:p>
        </p:txBody>
      </p:sp>
      <p:sp>
        <p:nvSpPr>
          <p:cNvPr id="362" name="Shape 36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Thinking (cognition): mental activity that goes on in brain when a person is processing information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Processing includes organizing, understanding, and communicating information to others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images: mental representations that stand for objects or events and have a picture-like quality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215371"/>
            <a:ext cx="85343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3 of 3</a:t>
            </a:r>
          </a:p>
        </p:txBody>
      </p:sp>
      <p:sp>
        <p:nvSpPr>
          <p:cNvPr id="694" name="Shape 694"/>
          <p:cNvSpPr txBox="1">
            <a:spLocks noGrp="1"/>
          </p:cNvSpPr>
          <p:nvPr>
            <p:ph type="body" idx="2"/>
          </p:nvPr>
        </p:nvSpPr>
        <p:spPr>
          <a:xfrm>
            <a:off x="457200" y="1600200"/>
            <a:ext cx="76961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Syntax: the system of rules for combining words and phrases to form grammatically correct sentences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Semantics: rules for determining the meaning of words and sentences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Pragmatics: aspects of language involving the practical ways of communicating with others, or the social niceties of language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Development of Language</a:t>
            </a:r>
          </a:p>
        </p:txBody>
      </p:sp>
      <p:sp>
        <p:nvSpPr>
          <p:cNvPr id="701" name="Shape 701"/>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7.12 Explain how language develops.</a:t>
            </a:r>
          </a:p>
        </p:txBody>
      </p:sp>
      <p:sp>
        <p:nvSpPr>
          <p:cNvPr id="702" name="Shape 7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Language allows children: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think in words rather than just images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ask questions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communicate their needs to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form concepts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Child-directed speech: the way adults and older children talk to infants and very young children, with higher-pitched, repetitious, sing-song speech patterns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457200" y="215371"/>
            <a:ext cx="8610599"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7.4 Stages of Language Development</a:t>
            </a:r>
          </a:p>
        </p:txBody>
      </p:sp>
      <p:graphicFrame>
        <p:nvGraphicFramePr>
          <p:cNvPr id="709" name="Shape 709"/>
          <p:cNvGraphicFramePr/>
          <p:nvPr/>
        </p:nvGraphicFramePr>
        <p:xfrm>
          <a:off x="381000" y="914400"/>
          <a:ext cx="3000000" cy="3000000"/>
        </p:xfrm>
        <a:graphic>
          <a:graphicData uri="http://schemas.openxmlformats.org/drawingml/2006/table">
            <a:tbl>
              <a:tblPr firstRow="1" bandRow="1">
                <a:noFill/>
                <a:tableStyleId>{09C5E645-E95F-4A04-8873-37B81E0710C0}</a:tableStyleId>
              </a:tblPr>
              <a:tblGrid>
                <a:gridCol w="16002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35275">
                <a:tc>
                  <a:txBody>
                    <a:bodyPr/>
                    <a:lstStyle/>
                    <a:p>
                      <a:pPr marL="0" marR="0" lvl="0" indent="0" algn="ctr" rtl="0">
                        <a:lnSpc>
                          <a:spcPct val="100000"/>
                        </a:lnSpc>
                        <a:spcBef>
                          <a:spcPts val="0"/>
                        </a:spcBef>
                        <a:spcAft>
                          <a:spcPts val="0"/>
                        </a:spcAft>
                        <a:buClr>
                          <a:schemeClr val="dk1"/>
                        </a:buClr>
                        <a:buSzPct val="25000"/>
                        <a:buFont typeface="Arial"/>
                        <a:buNone/>
                      </a:pPr>
                      <a:r>
                        <a:rPr lang="en-US" sz="1600"/>
                        <a:t>1. Cooing</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around 2 months of age, babies begin to make vowel-like sounds.</a:t>
                      </a:r>
                    </a:p>
                  </a:txBody>
                  <a:tcPr marL="91450" marR="91450" marT="45725" marB="45725" anchor="ctr"/>
                </a:tc>
                <a:extLst>
                  <a:ext uri="{0D108BD9-81ED-4DB2-BD59-A6C34878D82A}">
                    <a16:rowId xmlns:a16="http://schemas.microsoft.com/office/drawing/2014/main" val="10000"/>
                  </a:ext>
                </a:extLst>
              </a:tr>
              <a:tr h="106815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a:t>2. Babbling</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about 6 months, infants add consonant sounds to the vowels to make a babbling sound, which at times can almost sound like real speech. Deaf children actually decrease their babbling after 6 months while increasing their use of primitive hand signs and gestures (Petitto &amp; Marentette, 1991; Petitto et al., 2001).</a:t>
                      </a:r>
                    </a:p>
                  </a:txBody>
                  <a:tcPr marL="91450" marR="91450" marT="45725" marB="45725" anchor="ctr"/>
                </a:tc>
                <a:extLst>
                  <a:ext uri="{0D108BD9-81ED-4DB2-BD59-A6C34878D82A}">
                    <a16:rowId xmlns:a16="http://schemas.microsoft.com/office/drawing/2014/main" val="10001"/>
                  </a:ext>
                </a:extLst>
              </a:tr>
              <a:tr h="1068150">
                <a:tc>
                  <a:txBody>
                    <a:bodyPr/>
                    <a:lstStyle/>
                    <a:p>
                      <a:pPr marL="0" marR="0" lvl="0" indent="0" algn="ctr" rtl="0">
                        <a:spcBef>
                          <a:spcPts val="0"/>
                        </a:spcBef>
                        <a:buSzPct val="25000"/>
                        <a:buNone/>
                      </a:pPr>
                      <a:r>
                        <a:rPr lang="en-US" sz="1600" b="1"/>
                        <a:t>3. One-word speech</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Somewhere just before or around age 1, most children begin to say actual words. These words are typically nouns and may seem to represent an entire phrase of meaning. They are called </a:t>
                      </a:r>
                      <a:r>
                        <a:rPr lang="en-US" sz="1600" b="0" i="1" u="none" strike="noStrike">
                          <a:solidFill>
                            <a:schemeClr val="dk1"/>
                          </a:solidFill>
                          <a:latin typeface="Arial"/>
                          <a:ea typeface="Arial"/>
                          <a:cs typeface="Arial"/>
                          <a:sym typeface="Arial"/>
                        </a:rPr>
                        <a:t>holophrases </a:t>
                      </a:r>
                      <a:r>
                        <a:rPr lang="en-US" sz="1600" b="0" i="0" u="none" strike="noStrike">
                          <a:solidFill>
                            <a:schemeClr val="dk1"/>
                          </a:solidFill>
                          <a:latin typeface="Arial"/>
                          <a:ea typeface="Arial"/>
                          <a:cs typeface="Arial"/>
                          <a:sym typeface="Arial"/>
                        </a:rPr>
                        <a:t>(whole phrases in one word) for that reason. For example, a child might say “Milk!” and mean “I want some milk!” or “I drank my milk!”</a:t>
                      </a:r>
                    </a:p>
                  </a:txBody>
                  <a:tcPr marL="91450" marR="91450" marT="45725" marB="45725" anchor="ctr"/>
                </a:tc>
                <a:extLst>
                  <a:ext uri="{0D108BD9-81ED-4DB2-BD59-A6C34878D82A}">
                    <a16:rowId xmlns:a16="http://schemas.microsoft.com/office/drawing/2014/main" val="10002"/>
                  </a:ext>
                </a:extLst>
              </a:tr>
              <a:tr h="1068150">
                <a:tc>
                  <a:txBody>
                    <a:bodyPr/>
                    <a:lstStyle/>
                    <a:p>
                      <a:pPr marL="0" marR="0" lvl="0" indent="0" algn="ctr" rtl="0">
                        <a:spcBef>
                          <a:spcPts val="0"/>
                        </a:spcBef>
                        <a:buSzPct val="25000"/>
                        <a:buNone/>
                      </a:pPr>
                      <a:r>
                        <a:rPr lang="en-US" sz="1600" b="1"/>
                        <a:t>4. Telegraphic speech</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around a year and a half, toddlers begin to string words together to form short, simple sentences using nouns, verbs, and adjectives. “Baby eat,” “Mommy go,” and “Doggie go bye-bye” are examples of telegraphic speech. Only the words that carry the meaning of the sentence are used.</a:t>
                      </a:r>
                    </a:p>
                  </a:txBody>
                  <a:tcPr marL="91450" marR="91450" marT="45725" marB="45725" anchor="ctr"/>
                </a:tc>
                <a:extLst>
                  <a:ext uri="{0D108BD9-81ED-4DB2-BD59-A6C34878D82A}">
                    <a16:rowId xmlns:a16="http://schemas.microsoft.com/office/drawing/2014/main" val="10003"/>
                  </a:ext>
                </a:extLst>
              </a:tr>
              <a:tr h="1068150">
                <a:tc>
                  <a:txBody>
                    <a:bodyPr/>
                    <a:lstStyle/>
                    <a:p>
                      <a:pPr marL="0" marR="0" lvl="0" indent="0" algn="ctr" rtl="0">
                        <a:spcBef>
                          <a:spcPts val="0"/>
                        </a:spcBef>
                        <a:buSzPct val="25000"/>
                        <a:buNone/>
                      </a:pPr>
                      <a:r>
                        <a:rPr lang="en-US" sz="1600" b="1"/>
                        <a:t>5. Whole Sentences</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As children move through the preschool years, they learn to use grammatical terms and increase the number of words in their sentences, until by age 6 or so they are nearly as fluent as an adult, although the number of words they know is still limited when compared to adult vocabulary.</a:t>
                      </a:r>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Relationship Between Language and Thought</a:t>
            </a:r>
          </a:p>
        </p:txBody>
      </p:sp>
      <p:sp>
        <p:nvSpPr>
          <p:cNvPr id="716" name="Shape 716"/>
          <p:cNvSpPr txBox="1">
            <a:spLocks noGrp="1"/>
          </p:cNvSpPr>
          <p:nvPr>
            <p:ph type="body" idx="1"/>
          </p:nvPr>
        </p:nvSpPr>
        <p:spPr>
          <a:xfrm>
            <a:off x="457200" y="1246415"/>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7.13 Evaluate whether or not language influences how people think.</a:t>
            </a:r>
          </a:p>
        </p:txBody>
      </p:sp>
      <p:sp>
        <p:nvSpPr>
          <p:cNvPr id="717" name="Shape 717"/>
          <p:cNvSpPr txBox="1">
            <a:spLocks noGrp="1"/>
          </p:cNvSpPr>
          <p:nvPr>
            <p:ph type="body" idx="2"/>
          </p:nvPr>
        </p:nvSpPr>
        <p:spPr>
          <a:xfrm>
            <a:off x="457200" y="1976593"/>
            <a:ext cx="7619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Linguistic relativity hypothesis: the theory that thought processes and concepts are controlled by language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universalism: theory that concepts are universal and influence the development of language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Animal Studies in Language</a:t>
            </a:r>
          </a:p>
        </p:txBody>
      </p:sp>
      <p:sp>
        <p:nvSpPr>
          <p:cNvPr id="724" name="Shape 724"/>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7.14 Summarize the research on the ability of animals to communicate and use language.</a:t>
            </a:r>
          </a:p>
        </p:txBody>
      </p:sp>
      <p:sp>
        <p:nvSpPr>
          <p:cNvPr id="725" name="Shape 725"/>
          <p:cNvSpPr txBox="1">
            <a:spLocks noGrp="1"/>
          </p:cNvSpPr>
          <p:nvPr>
            <p:ph type="body" idx="2"/>
          </p:nvPr>
        </p:nvSpPr>
        <p:spPr>
          <a:xfrm>
            <a:off x="457200" y="1600200"/>
            <a:ext cx="79247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Can animals communicate?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Communicate in many ways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Sounds and behaviors</a:t>
            </a:r>
          </a:p>
          <a:p>
            <a:pPr marL="256032" marR="0" lvl="0" indent="-256032" algn="l" rtl="0">
              <a:spcBef>
                <a:spcPts val="150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Can animals use language?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Studies demonstrate animals can develop a basic kind of language, including some abstract ideas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Controversy over lack of evidence that animals can learn syntax, which some feel means that animals are not truly learning and using language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Mental and Physical Exercises for Better Cognitive Health</a:t>
            </a:r>
          </a:p>
        </p:txBody>
      </p:sp>
      <p:sp>
        <p:nvSpPr>
          <p:cNvPr id="732" name="Shape 732"/>
          <p:cNvSpPr txBox="1">
            <a:spLocks noGrp="1"/>
          </p:cNvSpPr>
          <p:nvPr>
            <p:ph type="body" idx="1"/>
          </p:nvPr>
        </p:nvSpPr>
        <p:spPr>
          <a:xfrm>
            <a:off x="454687" y="1406751"/>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7.15 Identify some methods for improving your cognitive health.</a:t>
            </a:r>
          </a:p>
        </p:txBody>
      </p:sp>
      <p:sp>
        <p:nvSpPr>
          <p:cNvPr id="733" name="Shape 733"/>
          <p:cNvSpPr txBox="1">
            <a:spLocks noGrp="1"/>
          </p:cNvSpPr>
          <p:nvPr>
            <p:ph type="body" idx="2"/>
          </p:nvPr>
        </p:nvSpPr>
        <p:spPr>
          <a:xfrm>
            <a:off x="454687" y="2114322"/>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Physical Activity, specifically aerobic fitness has demonstrated to improve cognitive function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activities that require creativity and the use of memory abilities can help keep the brain fit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Crossword puzzles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Reading books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7.1 Kosslyn’s Fictional Island</a:t>
            </a:r>
          </a:p>
        </p:txBody>
      </p:sp>
      <p:sp>
        <p:nvSpPr>
          <p:cNvPr id="369" name="Shape 369"/>
          <p:cNvSpPr txBox="1">
            <a:spLocks noGrp="1"/>
          </p:cNvSpPr>
          <p:nvPr>
            <p:ph type="body" idx="1"/>
          </p:nvPr>
        </p:nvSpPr>
        <p:spPr>
          <a:xfrm>
            <a:off x="4686300" y="1295400"/>
            <a:ext cx="3581399" cy="3581399"/>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In Kosslyn’s 1978 study, participants were asked to push a button when they had imagined themselves moving from one place on the island to another. As the graph below the picture shows, participants took longer times to complete the task when the locations</a:t>
            </a:r>
          </a:p>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on the image were farther apart. </a:t>
            </a:r>
          </a:p>
          <a:p>
            <a:pPr marL="0" marR="0" lvl="0" indent="0" algn="l" rtl="0">
              <a:spcBef>
                <a:spcPts val="0"/>
              </a:spcBef>
              <a:buClr>
                <a:srgbClr val="007FA3"/>
              </a:buClr>
              <a:buSzPct val="25000"/>
              <a:buFont typeface="Arial"/>
              <a:buNone/>
            </a:pPr>
            <a:r>
              <a:rPr lang="en-US" sz="2000" b="0" i="1" u="none" strike="noStrike" cap="none">
                <a:solidFill>
                  <a:schemeClr val="dk1"/>
                </a:solidFill>
                <a:latin typeface="Arial"/>
                <a:ea typeface="Arial"/>
                <a:cs typeface="Arial"/>
                <a:sym typeface="Arial"/>
              </a:rPr>
              <a:t>Source: </a:t>
            </a:r>
            <a:r>
              <a:rPr lang="en-US" sz="2000" b="0" i="0" u="none" strike="noStrike" cap="none">
                <a:solidFill>
                  <a:schemeClr val="dk1"/>
                </a:solidFill>
                <a:latin typeface="Arial"/>
                <a:ea typeface="Arial"/>
                <a:cs typeface="Arial"/>
                <a:sym typeface="Arial"/>
              </a:rPr>
              <a:t>Kosslyn et al. (1978).</a:t>
            </a:r>
          </a:p>
        </p:txBody>
      </p:sp>
      <p:pic>
        <p:nvPicPr>
          <p:cNvPr id="370" name="Shape 370" descr="Figure shows an image of Kosslyn’s fictional island with six locations marked. It is accompanied by a scatter plot and trend line that shows reaction time (in seconds) increasing with the distance (in centimeters)."/>
          <p:cNvPicPr preferRelativeResize="0"/>
          <p:nvPr/>
        </p:nvPicPr>
        <p:blipFill rotWithShape="1">
          <a:blip r:embed="rId3">
            <a:alphaModFix/>
          </a:blip>
          <a:srcRect l="1887" t="2709" r="3773" b="1116"/>
          <a:stretch/>
        </p:blipFill>
        <p:spPr>
          <a:xfrm>
            <a:off x="510862" y="914400"/>
            <a:ext cx="3756337" cy="5333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Concepts and Prototypes </a:t>
            </a:r>
            <a:r>
              <a:rPr lang="en-US" sz="2000" b="1" i="0" u="none" strike="noStrike" cap="none">
                <a:solidFill>
                  <a:srgbClr val="007FA3"/>
                </a:solidFill>
                <a:latin typeface="Arial"/>
                <a:ea typeface="Arial"/>
                <a:cs typeface="Arial"/>
                <a:sym typeface="Arial"/>
              </a:rPr>
              <a:t>1 of 2</a:t>
            </a:r>
          </a:p>
        </p:txBody>
      </p:sp>
      <p:sp>
        <p:nvSpPr>
          <p:cNvPr id="377" name="Shape 377"/>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7.2 Describe how concepts and prototypes influence our thinking.</a:t>
            </a:r>
          </a:p>
        </p:txBody>
      </p:sp>
      <p:sp>
        <p:nvSpPr>
          <p:cNvPr id="378" name="Shape 37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Concepts: ideas that represent a class or category of objects, events, or activities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Formal concepts: concepts that are defined by specific rules or features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Natural concepts: concepts people form as a result of their experiences in the real world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Platypus is a “fuzzy” natural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Concepts and Prototypes </a:t>
            </a:r>
            <a:r>
              <a:rPr lang="en-US" sz="2000" b="1" i="0" u="none" strike="noStrike" cap="none">
                <a:solidFill>
                  <a:srgbClr val="007FA3"/>
                </a:solidFill>
                <a:latin typeface="Arial"/>
                <a:ea typeface="Arial"/>
                <a:cs typeface="Arial"/>
                <a:sym typeface="Arial"/>
              </a:rPr>
              <a:t>2 of 2</a:t>
            </a:r>
          </a:p>
        </p:txBody>
      </p:sp>
      <p:sp>
        <p:nvSpPr>
          <p:cNvPr id="385" name="Shape 3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Prototype: a concept that closely matches the defining characteristics of that concept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Prototypes develop according to exposure a person has to objects in that category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1 of 4</a:t>
            </a:r>
          </a:p>
        </p:txBody>
      </p:sp>
      <p:sp>
        <p:nvSpPr>
          <p:cNvPr id="392" name="Shape 392"/>
          <p:cNvSpPr txBox="1">
            <a:spLocks noGrp="1"/>
          </p:cNvSpPr>
          <p:nvPr>
            <p:ph type="body" idx="1"/>
          </p:nvPr>
        </p:nvSpPr>
        <p:spPr>
          <a:xfrm>
            <a:off x="489020" y="1382484"/>
            <a:ext cx="8229600" cy="6857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7.3 Identify some methods that people use to solve problems and make decisions.</a:t>
            </a:r>
          </a:p>
        </p:txBody>
      </p:sp>
      <p:sp>
        <p:nvSpPr>
          <p:cNvPr id="393" name="Shape 393"/>
          <p:cNvSpPr txBox="1">
            <a:spLocks noGrp="1"/>
          </p:cNvSpPr>
          <p:nvPr>
            <p:ph type="body" idx="2"/>
          </p:nvPr>
        </p:nvSpPr>
        <p:spPr>
          <a:xfrm>
            <a:off x="489020" y="2155371"/>
            <a:ext cx="8229600" cy="401683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Problem solving: occurs when a goal must be reached by thinking and behaving in certain ways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Decision making: identifying, evaluating, and choosing between alternatives</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3370</Words>
  <Application>Microsoft Office PowerPoint</Application>
  <PresentationFormat>On-screen Show (4:3)</PresentationFormat>
  <Paragraphs>358</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Noto Sans Symbols</vt:lpstr>
      <vt:lpstr>Verdana</vt:lpstr>
      <vt:lpstr>5_508 Lecture</vt:lpstr>
      <vt:lpstr>Psychology</vt:lpstr>
      <vt:lpstr>Psychology</vt:lpstr>
      <vt:lpstr>Learning Objectives 1 of 2</vt:lpstr>
      <vt:lpstr>Learning Objectives 2 of 2</vt:lpstr>
      <vt:lpstr>Mental Imagery</vt:lpstr>
      <vt:lpstr>Figure 7.1 Kosslyn’s Fictional Island</vt:lpstr>
      <vt:lpstr>Concepts and Prototypes 1 of 2</vt:lpstr>
      <vt:lpstr>Concepts and Prototypes 2 of 2</vt:lpstr>
      <vt:lpstr>Problem Solving and Decision-Making Strategies 1 of 4</vt:lpstr>
      <vt:lpstr>Problem Solving and Decision-Making Strategies 2 of 4</vt:lpstr>
      <vt:lpstr>Problem Solving and Decision-Making Strategies 3 of 4</vt:lpstr>
      <vt:lpstr>Problem Solving and Decision-Making Strategies 4 of 4</vt:lpstr>
      <vt:lpstr>Problems with Problem Solving and Decision Making 1 of 2</vt:lpstr>
      <vt:lpstr>Problems with Problem Solving and Decision Making 2 of 2</vt:lpstr>
      <vt:lpstr>Figure 7.2 The String Problem 1 of 2</vt:lpstr>
      <vt:lpstr>Figure 7.2 Solution to the String Problem 2 of 2</vt:lpstr>
      <vt:lpstr>Figure 7.3 The Dot Problem 1 of 2</vt:lpstr>
      <vt:lpstr>Figure 7.3 Solution to  the Dot Problem 2 of 2</vt:lpstr>
      <vt:lpstr>Creativity</vt:lpstr>
      <vt:lpstr>Table 7.1 Stimulating Divergent Thinking</vt:lpstr>
      <vt:lpstr>Theories of Intelligence 1 of 6</vt:lpstr>
      <vt:lpstr>Theories of Intelligence 2 of 6</vt:lpstr>
      <vt:lpstr>Theories of Intelligence 3 of 6</vt:lpstr>
      <vt:lpstr>Table 7.2 Gardner’s Nine Intelligences 1 of 2</vt:lpstr>
      <vt:lpstr>Table 7.2 Gardner’s Nine Intelligences 2 of 2</vt:lpstr>
      <vt:lpstr>Theories of Intelligence 4 of 6</vt:lpstr>
      <vt:lpstr>Theories of Intelligence 5 of 6</vt:lpstr>
      <vt:lpstr>Figure 7.4 Cattel-Horn-Carroll Theory of Intelligence</vt:lpstr>
      <vt:lpstr>Theories of Intelligence 6 of 6</vt:lpstr>
      <vt:lpstr>Measuring Intelligence 1 of 2</vt:lpstr>
      <vt:lpstr>Measuring Intelligence 2 of 2</vt:lpstr>
      <vt:lpstr>Table 7.3 Simulated Sample Items From the Wechsler Adult Intelligence Scale 1 of 2</vt:lpstr>
      <vt:lpstr>Table 7.3 Simulated Sample Items From the Wechsler Adult Intelligence Scale 2 of 2</vt:lpstr>
      <vt:lpstr>Test Construction: Good Test, Bad Test? 1 of 4</vt:lpstr>
      <vt:lpstr>Test Construction: Good Test, Bad Test? 2 of 4</vt:lpstr>
      <vt:lpstr>Test Construction: Good Test, Bad Test? 3 of 4</vt:lpstr>
      <vt:lpstr>Figure 7.5 The Normal Curve</vt:lpstr>
      <vt:lpstr>Test Construction: Good Test, Bad Test? 4 of 4</vt:lpstr>
      <vt:lpstr>Figure 7.6 Sample Test Items from Ravens Progressive Matrices</vt:lpstr>
      <vt:lpstr>Individual Differences in Intelligence 1 of 5</vt:lpstr>
      <vt:lpstr>Individual Differences in Intelligence 2 of 5</vt:lpstr>
      <vt:lpstr>Individual Differences in Intelligence 3 of 5</vt:lpstr>
      <vt:lpstr>Individual Differences in Intelligence 4 of 5</vt:lpstr>
      <vt:lpstr>Individual Differences in Intelligence 5 of 5</vt:lpstr>
      <vt:lpstr>The Nature/Nurture Issue Regarding Intelligence</vt:lpstr>
      <vt:lpstr>Figure 7.7 Correlations Between IQ Scores of Persons With Various Relationships 1 of 2 </vt:lpstr>
      <vt:lpstr>Figure 7.7 Correlations Between IQ Scores of Persons With Various Relationships 2 of 2</vt:lpstr>
      <vt:lpstr>The Levels of Language Analysis 1 of 3</vt:lpstr>
      <vt:lpstr>The Levels of Language Analysis 2 of 3</vt:lpstr>
      <vt:lpstr>The Levels of Language Analysis 3 of 3</vt:lpstr>
      <vt:lpstr>Development of Language</vt:lpstr>
      <vt:lpstr>Table 7.4 Stages of Language Development</vt:lpstr>
      <vt:lpstr>The Relationship Between Language and Thought</vt:lpstr>
      <vt:lpstr>Animal Studies in Language</vt:lpstr>
      <vt:lpstr>Mental and Physical Exercises for Better Cognitive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Kara Lycke</cp:lastModifiedBy>
  <cp:revision>1</cp:revision>
  <dcterms:modified xsi:type="dcterms:W3CDTF">2019-03-04T03:31:05Z</dcterms:modified>
</cp:coreProperties>
</file>