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22T02:44:42.83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1101 944,'0'0,"0"0,0 0,0 0,0 0,0 0,0 0,0 0,0 0,0 0,0 0,0 0,0 0,53 20,17 13,-2 1,-14-5,-2 5,-4-2,-2-8,-4 0,-1-5,5 2,1-4,0 3,5-3,0-4,-2 3,4-2,6-3,-1 3,3 0,5-3,3 3,4-1,9-2,4-3,0-3,5-3,1-1,4-1,5-7,13-9,5-2,4-4,-7-6,-3 3,-8-1,-8-4,-8 4,-6 0,-4-2,-8-4,-4-2,-7-3,-7-1,-6-1,-11 0,-12-1,-3 7,-6 2,-5 0,-5-1,-4-3,-1-1,-8-1,-3-8,-6 3,-7 3,-7 2,-4-1,-3 1,-3-1,0 0,-7-1,-2 7,-6 2,-7-1,-7-1,-10 4,-6 1,-15-2,-11 4,-12-1,-12 5,-4 5,3 6,-3 5,3 2,-2 3,2 0,-9 1,1 1,-3-2,-2 8,5 8,-1 1,5 5,6 5,6-2,12 2,5-5,8 2,2-4,5 1,5 5,6-4,2 3,10 2,4 4,7 4,14 2,8 1,11 1,5-6,5-2,6 0,6 2,4 2,2-6,8-7,10 0,8 2,6-3,12-5,5 1,1-2,6 4,6-3,13 4,20-2,15 2,8-2,4-4,2-4,0-4,-2-3,0-2,-2-2,-1 1,0-1,-1-7,0-1,-20 0,-26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22T02:44:44.55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1023 1488,'0'0,"0"0,0 0,0 0,0 0,0 0,0 0,0 0,0 0,0 0,0 0,53 14,24 3,13 0,3-3,-6-5,-6-3,-2-2,-2-3,-1-8,0-2,8 0,1 1,1 3,6 1,-1 2,-1 2,3-7,0-2,10 1,7-5,6 0,2-5,2 1,-1-3,1-6,-8-4,-2-4,-8 4,-6 0,-8-1,-4-2,-4 5,-2 0,-8-2,-9-2,-1-3,-5-1,-5-2,-10 6,-7 1,-7 0,-3-1,-5-10,-5-3,-5 6,-4-5,-3 0,-1 0,-7 1,-3 1,0 8,-4 3,-7 0,-6-1,-5-3,-5 0,-8-3,-3 7,-8 1,0-1,-4 5,-5 0,-5 5,-4-1,-2 3,-2 5,-14-2,-12 2,-14 4,-14 2,-4 4,-6 2,2 1,4 2,-1-1,2 1,-1 6,-12 2,0 7,5 6,13 7,10-2,11 1,-3-3,-1-8,5 2,0-4,6 3,7 5,6 5,5 5,4 3,8 2,4 1,6 1,7 0,0 0,3 0,3 0,3-1,3 0,3 0,7 0,3 1,7-1,7-7,6-2,5-6,3 0,9 1,3-2,7 1,6 3,7 4,4-4,4 0,1 3,8 2,9 3,9-5,5 0,12-6,12-1,9 4,14-4,8 1,8-3,8-6,1-11,2-7,3-3,4-7,-24-1,-34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22T02:44:48.84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283 3087,'0'0,"0"0,0 0,0 0,0 0,0 0,0 0,0 0,0 0,0 0,0 0,0 0,0 0,0 0,0 0,53 13,17 5,18-1,-1-3,-1-5,-8-9,-12-6,-10-1,-7 0,0 2,-1-6,-2 0,5-5,-1 0,-1 2,4-2,0 1,-3-3,4 1,-2-3,-1-5,2 2,0-2,-3-3,-3-4,-3-2,-2-3,-2 5,-1 1,-1 0,1-8,-1-5,1-1,-7 0,-2 2,1 1,-6 1,-6 1,0 0,-4 1,-3 0,-5 0,-9 7,-6 2,0 0,-6-3,0-1,-5 5,-6 0,2-1,-2 5,-4 5,-3 1,-3 3,-2-2,-8 2,-3 3,0 4,-5 4,-1 3,3 1,-3 1,0 8,4 1,-4 0,-6 5,1 0,-3 5,-4 5,2-2,-1 3,-2 4,2 3,7 3,-1 2,4 1,4 8,-3 3,2 6,2 0,4 5,3-2,2 2,7-1,4 1,7 5,0-3,4 2,13-3,6 0,11-2,2-5,14-6,8-3,-2-10,-7-11</inkml:trace>
  <inkml:trace contextRef="#ctx0" brushRef="#br0" timeOffset="1529.5581">244 1407,'0'0,"0"0,0 0,0 0,0 0,0 0,0 0,0 0,0 0,0 0,0 0,0 0,0 0,0 0,0 0,0 0,0 0,0 0,0 0,0 0,59 20,27 6,12 0,-4-6,-11-6,-7-5,-9-4,-10-3,-1-2,3-1,5 0,5 0,4 0,2-6,3-2,7 0,3 2,0-4,4-1,0 2,-2-4,-3-6,-3 0,4-3,0-5,-1 3,-9-1,-11-2,-4 2,-6 0,-5-2,-6-4,-4-2,-2-2,-1-3,-1 0,-7 0,-2-1,-6 1,0-1,-4 1,-5-1,-5-5,-5-3,-8 0,-5 9,0 4,-5 1,-8 0,1-1,-3-1,-4-1,-4-1,-3-1,-3 0,-7 7,-3 1,-7 7,-7 0,0 5,-3-1,-3 2,-3-2,-4 3,-8 3,-4 5,0-3,-5 1,-7 1,0 4,-3 2,-4 8,-5 4,5 7,-1 8,5 0,7 2,-1 4,3-3,4 1,3 2,4 3,9 3,3 1,7 3,2 6,3 4,13-1,6-2,11 5,9 0,9-1,5-4,4 5,9-1,2-1,8 4,12 6,16 6,5 6,9-3,13-6,8-7,10-6,9-12,-12-12,-21-10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V9uL_ruafU?rel=0&amp;start=2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ss.edu/aesop/content.php?i=1&amp;n=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B6B1-5805-4D16-95A4-E6B0A1816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13A51-F449-4555-B73A-B2EF24EE56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2E</a:t>
            </a:r>
          </a:p>
        </p:txBody>
      </p:sp>
    </p:spTree>
    <p:extLst>
      <p:ext uri="{BB962C8B-B14F-4D97-AF65-F5344CB8AC3E}">
        <p14:creationId xmlns:p14="http://schemas.microsoft.com/office/powerpoint/2010/main" val="259124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60FEE2-02DD-4A4C-A52B-BC45FB6D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4" y="309489"/>
            <a:ext cx="3654993" cy="1174653"/>
          </a:xfrm>
        </p:spPr>
        <p:txBody>
          <a:bodyPr>
            <a:normAutofit/>
          </a:bodyPr>
          <a:lstStyle/>
          <a:p>
            <a:r>
              <a:rPr lang="en-US" dirty="0"/>
              <a:t>More examples of allegory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2905D-3081-4B86-99EE-377E1E0C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45" y="1987597"/>
            <a:ext cx="5722944" cy="3386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Everyman, </a:t>
            </a:r>
            <a:r>
              <a:rPr lang="en-US" sz="2800" dirty="0"/>
              <a:t>Anonymous</a:t>
            </a:r>
            <a:endParaRPr lang="en-US" sz="2800" i="1" dirty="0"/>
          </a:p>
          <a:p>
            <a:r>
              <a:rPr lang="en-US" sz="2800" dirty="0"/>
              <a:t>15th-century morality play that uses allegorical characters to examine the question of Christian salvation and what Man must do to attain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B9D33E-7357-45E4-9464-085B7945A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366" y="150812"/>
            <a:ext cx="3475491" cy="55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5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81133-FAEE-440F-B229-E8AD765A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31" y="-1"/>
            <a:ext cx="6096769" cy="68571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783DD1-99C3-458D-B25D-66DBC9B12AC6}"/>
                  </a:ext>
                </a:extLst>
              </p14:cNvPr>
              <p14:cNvContentPartPr/>
              <p14:nvPr/>
            </p14:nvContentPartPr>
            <p14:xfrm>
              <a:off x="5835794" y="152668"/>
              <a:ext cx="1593720" cy="509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783DD1-99C3-458D-B25D-66DBC9B12A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0154" y="117028"/>
                <a:ext cx="166536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C94B30-1794-41D8-B38D-8D25E8B39042}"/>
                  </a:ext>
                </a:extLst>
              </p14:cNvPr>
              <p14:cNvContentPartPr/>
              <p14:nvPr/>
            </p14:nvContentPartPr>
            <p14:xfrm>
              <a:off x="5891954" y="1011628"/>
              <a:ext cx="1636200" cy="565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C94B30-1794-41D8-B38D-8D25E8B390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5954" y="975628"/>
                <a:ext cx="170784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C2F874-2F69-4ECE-AE86-21521E21E6F9}"/>
                  </a:ext>
                </a:extLst>
              </p14:cNvPr>
              <p14:cNvContentPartPr/>
              <p14:nvPr/>
            </p14:nvContentPartPr>
            <p14:xfrm>
              <a:off x="3949754" y="4051468"/>
              <a:ext cx="1073520" cy="1148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C2F874-2F69-4ECE-AE86-21521E21E6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13754" y="4015817"/>
                <a:ext cx="1145160" cy="12200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289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CF1B-BA0D-47C9-92A7-98DA75C2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Aesop’s Fables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418A-5E63-402B-A880-31114AD6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510971"/>
            <a:ext cx="9603275" cy="2743200"/>
          </a:xfrm>
        </p:spPr>
        <p:txBody>
          <a:bodyPr/>
          <a:lstStyle/>
          <a:p>
            <a:r>
              <a:rPr lang="en-US" sz="2400" dirty="0"/>
              <a:t>A fable is a kind of allegory.</a:t>
            </a:r>
          </a:p>
          <a:p>
            <a:r>
              <a:rPr lang="en-US" sz="2400" dirty="0"/>
              <a:t>Aesop’s Fables were some of the first examples of allegory.</a:t>
            </a:r>
          </a:p>
          <a:p>
            <a:r>
              <a:rPr lang="en-US" sz="2400" dirty="0"/>
              <a:t>Aesop was a Greek story teller who lived around 620 – 564 BCE (200 years before Plato and pals</a:t>
            </a:r>
            <a:r>
              <a:rPr lang="en-US" sz="2400" dirty="0" smtClean="0"/>
              <a:t>!).</a:t>
            </a:r>
            <a:endParaRPr lang="en-US" sz="2400" dirty="0"/>
          </a:p>
          <a:p>
            <a:r>
              <a:rPr lang="en-US" sz="2400" dirty="0"/>
              <a:t>The stories </a:t>
            </a:r>
            <a:r>
              <a:rPr lang="en-US" sz="2400" dirty="0" smtClean="0"/>
              <a:t>attributed </a:t>
            </a:r>
            <a:r>
              <a:rPr lang="en-US" sz="2400" dirty="0"/>
              <a:t>to him often use animals to tell allegorical </a:t>
            </a:r>
            <a:r>
              <a:rPr lang="en-US" sz="2400" dirty="0" smtClean="0"/>
              <a:t>stories.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2BA9C-CFEF-4040-891F-C586DE484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055" y="467729"/>
            <a:ext cx="3212266" cy="240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9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7351-4F0A-4495-80D9-246AFC58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Grasshopper and the Ants”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B0D6932E-5149-4061-BF8E-61696030DE5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26923" y="1662107"/>
            <a:ext cx="6452586" cy="48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7118-7579-4BB8-8A30-7B1991EE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1E30C-E2F8-4914-B989-F6B9BD27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happens in the story?</a:t>
            </a:r>
          </a:p>
          <a:p>
            <a:r>
              <a:rPr lang="en-US" sz="2800" dirty="0"/>
              <a:t>Who are the characters?</a:t>
            </a:r>
          </a:p>
          <a:p>
            <a:r>
              <a:rPr lang="en-US" sz="2800" dirty="0"/>
              <a:t>Literary devices?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E46C4-1916-4F23-98A3-8F871F5AF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033" y="2015732"/>
            <a:ext cx="5016557" cy="3338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00F70C-F147-486E-BAA3-11E6E361323F}"/>
              </a:ext>
            </a:extLst>
          </p:cNvPr>
          <p:cNvSpPr txBox="1"/>
          <p:nvPr/>
        </p:nvSpPr>
        <p:spPr>
          <a:xfrm>
            <a:off x="0" y="5628323"/>
            <a:ext cx="47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Read the story </a:t>
            </a:r>
            <a:r>
              <a:rPr lang="en-US" sz="2400" dirty="0">
                <a:hlinkClick r:id="rId3"/>
              </a:rPr>
              <a:t>here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5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F3E4-B9F6-4F36-9076-4D66C706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Allegorical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41E7-2B25-47CF-B958-62FB62CF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847772" cy="3450613"/>
          </a:xfrm>
        </p:spPr>
        <p:txBody>
          <a:bodyPr>
            <a:normAutofit/>
          </a:bodyPr>
          <a:lstStyle/>
          <a:p>
            <a:r>
              <a:rPr lang="en-US" sz="2800" dirty="0"/>
              <a:t>What could the events in the story represent?</a:t>
            </a:r>
          </a:p>
          <a:p>
            <a:r>
              <a:rPr lang="en-US" sz="2800" dirty="0"/>
              <a:t>What/who do the characters represent?</a:t>
            </a:r>
          </a:p>
          <a:p>
            <a:r>
              <a:rPr lang="en-US" sz="2800" dirty="0"/>
              <a:t>What is the moral, social, or political message?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9C4A7-07BD-4190-953D-36FBE7DA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504" y="2099636"/>
            <a:ext cx="4847772" cy="36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01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1AA0-DBEF-47E0-9584-3AE52BE9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FC27-2955-4EC0-A9D9-AA0F199F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partner, choose a picture book.</a:t>
            </a:r>
          </a:p>
          <a:p>
            <a:r>
              <a:rPr lang="en-US" dirty="0"/>
              <a:t>Read the story aloud as a group.</a:t>
            </a:r>
          </a:p>
          <a:p>
            <a:r>
              <a:rPr lang="en-US" dirty="0"/>
              <a:t>Conduct the analysis (handout) together.</a:t>
            </a:r>
          </a:p>
          <a:p>
            <a:r>
              <a:rPr lang="en-US" dirty="0"/>
              <a:t>When complete, staple your work together and turn it in!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1385B-D685-4207-9EF1-0D3107705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86" y="4110042"/>
            <a:ext cx="3211513" cy="2256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EDDDB8-C3CC-4973-8AE7-D55014900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246" y="3947106"/>
            <a:ext cx="25622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3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492B-CF55-417F-8C6B-272B889A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68023"/>
            <a:ext cx="9603275" cy="1049235"/>
          </a:xfrm>
        </p:spPr>
        <p:txBody>
          <a:bodyPr/>
          <a:lstStyle/>
          <a:p>
            <a:r>
              <a:rPr lang="en-US" dirty="0"/>
              <a:t>What is an allegory?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5A24-C214-45C1-A792-8C5337C7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917258"/>
            <a:ext cx="9603275" cy="3794225"/>
          </a:xfrm>
        </p:spPr>
        <p:txBody>
          <a:bodyPr>
            <a:normAutofit/>
          </a:bodyPr>
          <a:lstStyle/>
          <a:p>
            <a:r>
              <a:rPr lang="en-US" sz="2400" dirty="0"/>
              <a:t>a layered story, poem, or picture which can be interpreted on a literal level as well as a metaphorical level. The allegorical interpretation typically reveals a moral, social, or political message.</a:t>
            </a:r>
          </a:p>
          <a:p>
            <a:r>
              <a:rPr lang="en-US" sz="2400" dirty="0"/>
              <a:t>a story in which the characters and events are symbols that stand for ideas about human life or for a political or historical situation.</a:t>
            </a:r>
          </a:p>
          <a:p>
            <a:r>
              <a:rPr lang="en-US" sz="2400" dirty="0"/>
              <a:t>a literary device in which </a:t>
            </a:r>
            <a:r>
              <a:rPr lang="en-US" sz="2400" b="1" u="sng" dirty="0"/>
              <a:t>characters</a:t>
            </a:r>
            <a:r>
              <a:rPr lang="en-US" sz="2400" dirty="0"/>
              <a:t> or </a:t>
            </a:r>
            <a:r>
              <a:rPr lang="en-US" sz="2400" b="1" u="sng" dirty="0"/>
              <a:t>events</a:t>
            </a:r>
            <a:r>
              <a:rPr lang="en-US" sz="2400" dirty="0"/>
              <a:t> in a literary, visual, dramatic, or musical art form represent or symbolize ideas and concepts.</a:t>
            </a:r>
          </a:p>
        </p:txBody>
      </p:sp>
    </p:spTree>
    <p:extLst>
      <p:ext uri="{BB962C8B-B14F-4D97-AF65-F5344CB8AC3E}">
        <p14:creationId xmlns:p14="http://schemas.microsoft.com/office/powerpoint/2010/main" val="259854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61CE-E90A-49EE-ACBD-79815BC6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980" y="2177718"/>
            <a:ext cx="5094364" cy="2287024"/>
          </a:xfrm>
        </p:spPr>
        <p:txBody>
          <a:bodyPr>
            <a:normAutofit/>
          </a:bodyPr>
          <a:lstStyle/>
          <a:p>
            <a:r>
              <a:rPr lang="en-US" dirty="0"/>
              <a:t>For Example, </a:t>
            </a:r>
            <a:br>
              <a:rPr lang="en-US" dirty="0"/>
            </a:br>
            <a:r>
              <a:rPr lang="en-US" sz="4000" dirty="0"/>
              <a:t>George Orwell’s </a:t>
            </a:r>
            <a:r>
              <a:rPr lang="en-US" sz="4000" i="1" dirty="0"/>
              <a:t>Animal Farm </a:t>
            </a:r>
            <a:endParaRPr lang="en-US" i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374442-0BE2-4D2A-AB9D-E40EA0481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2225" y="325332"/>
            <a:ext cx="3401375" cy="55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21DC-FD46-46FE-BF33-2209B867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Animal Farm</a:t>
            </a:r>
            <a:r>
              <a:rPr lang="en-US" dirty="0"/>
              <a:t>, literally…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322CD-F1DC-4BCE-BADA-EA90AC6831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Don’t look for any hidden meanings or symbols. </a:t>
            </a:r>
          </a:p>
          <a:p>
            <a:r>
              <a:rPr lang="en-US" sz="2400" dirty="0"/>
              <a:t>What happens in the story?</a:t>
            </a:r>
          </a:p>
          <a:p>
            <a:r>
              <a:rPr lang="en-US" sz="2400" dirty="0"/>
              <a:t>Who are the characters?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4C462-E192-4BD4-8864-4A5D144665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story is about crazy, power- hungry pigs who take over a farm and oppress their fellow animals.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93512-008B-49D0-8FA5-AE90ABF48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25" y="3602519"/>
            <a:ext cx="5123231" cy="31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0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C735-B88E-4242-80CB-D31BCCC6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Animal Farm</a:t>
            </a:r>
            <a:r>
              <a:rPr lang="en-US" dirty="0"/>
              <a:t>, Allegorically…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46E45-B04D-4089-85E8-C161700053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Look for hidden meanings and symbols.</a:t>
            </a:r>
          </a:p>
          <a:p>
            <a:r>
              <a:rPr lang="en-US" sz="2400" dirty="0"/>
              <a:t>What could the events of the story </a:t>
            </a:r>
            <a:r>
              <a:rPr lang="en-US" sz="2400" b="1" dirty="0"/>
              <a:t>represent</a:t>
            </a:r>
            <a:r>
              <a:rPr lang="en-US" sz="2400" dirty="0"/>
              <a:t>?</a:t>
            </a:r>
          </a:p>
          <a:p>
            <a:r>
              <a:rPr lang="en-US" sz="2400" dirty="0"/>
              <a:t>Who do the characters </a:t>
            </a:r>
            <a:r>
              <a:rPr lang="en-US" sz="2400" b="1" dirty="0"/>
              <a:t>symbolize</a:t>
            </a:r>
            <a:r>
              <a:rPr lang="en-US" sz="2400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8CCD8D-EA8E-42F8-B008-6EACA1E74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George Orwell expects you to see the pigs as the communist leaders of Soviet Russia. </a:t>
            </a:r>
          </a:p>
          <a:p>
            <a:r>
              <a:rPr lang="en-US" sz="2400" dirty="0"/>
              <a:t>The Farm is meant to be the USSR. </a:t>
            </a:r>
          </a:p>
          <a:p>
            <a:r>
              <a:rPr lang="en-US" sz="2400" dirty="0"/>
              <a:t>Other animals on the farm represent different people or groups of people from Soviet Russia.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9B7F9-0264-47EC-AD5A-B2EF508B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44" y="4350241"/>
            <a:ext cx="3607420" cy="250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0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CB7547-A7D9-485F-B328-6FDFD6A32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93" y="2949052"/>
            <a:ext cx="2143125" cy="272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E28398-27E3-4D48-91D8-62E56D73F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324" y="206828"/>
            <a:ext cx="1847850" cy="246697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771A04-41F3-467A-83B6-B0761042F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40" y="627743"/>
            <a:ext cx="6995735" cy="3048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While allegories use metaphor, symbolism, personification, and other literary devices to deliver their message, these devices are not by themselves an allegory. </a:t>
            </a:r>
          </a:p>
          <a:p>
            <a:r>
              <a:rPr lang="en-US" sz="2800" dirty="0"/>
              <a:t>When a </a:t>
            </a:r>
            <a:r>
              <a:rPr lang="en-US" sz="2800" b="1" dirty="0"/>
              <a:t>whole story </a:t>
            </a:r>
            <a:r>
              <a:rPr lang="en-US" sz="2800" dirty="0"/>
              <a:t>(long or short) is meant to be read as a representation of some human idea, concept, or historical event, it is an allegory and should be read beyond the literal meanings.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523566-9590-4300-AE5E-DDA8F6CD8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364" y="4311127"/>
            <a:ext cx="3342550" cy="2224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2F369C-2190-4B22-97EC-9B33EA2B3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62" y="3675742"/>
            <a:ext cx="1724025" cy="2647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6D7EC0-6D12-4C68-987B-5129619C2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452" y="4184197"/>
            <a:ext cx="3848100" cy="24781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408F71-0DB2-40D0-AEFA-5B2B8235F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6142" y="1089847"/>
            <a:ext cx="2149664" cy="28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3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74E8-96CF-4193-86F3-CE3415B9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384" y="2705558"/>
            <a:ext cx="6676421" cy="1751311"/>
          </a:xfrm>
        </p:spPr>
        <p:txBody>
          <a:bodyPr>
            <a:normAutofit/>
          </a:bodyPr>
          <a:lstStyle/>
          <a:p>
            <a:r>
              <a:rPr lang="en-US" dirty="0"/>
              <a:t>What an Allegory is not: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Maus</a:t>
            </a:r>
            <a:r>
              <a:rPr lang="en-US" dirty="0"/>
              <a:t>, by Art Spiegelman</a:t>
            </a:r>
            <a:endParaRPr lang="en-US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D590F5-348D-4319-A480-5F0819AC4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8223" y="333827"/>
            <a:ext cx="3552946" cy="50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8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9F52-8B27-41D6-9814-7683B33D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allegorical qualities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C9ED2-4B78-4E99-B788-4A6E0660D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017" y="2056548"/>
            <a:ext cx="5319950" cy="3448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Well, it…</a:t>
            </a:r>
          </a:p>
          <a:p>
            <a:r>
              <a:rPr lang="en-US" sz="2400" dirty="0"/>
              <a:t>uses animals to tell the story,</a:t>
            </a:r>
          </a:p>
          <a:p>
            <a:r>
              <a:rPr lang="en-US" sz="2400" dirty="0"/>
              <a:t>communicates hidden meanings about different racial groups to tell a Holocaust survival story,</a:t>
            </a:r>
          </a:p>
          <a:p>
            <a:r>
              <a:rPr lang="en-US" sz="2400" dirty="0"/>
              <a:t>brilliantly uses symbolism and metaphor over the course of the entire story.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DDB575-D830-4A81-BB73-EA62366D55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1732" y="1334541"/>
            <a:ext cx="4645151" cy="2601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2E356-039F-49A4-8444-B6E060003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034" y="3735175"/>
            <a:ext cx="5644575" cy="30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4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EF8643-5202-4432-BB0E-35F89E32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733" y="3657600"/>
            <a:ext cx="4645152" cy="2518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But</a:t>
            </a:r>
            <a:r>
              <a:rPr lang="en-US" sz="2400" dirty="0"/>
              <a:t>, the story is</a:t>
            </a:r>
          </a:p>
          <a:p>
            <a:r>
              <a:rPr lang="en-US" sz="2400" dirty="0"/>
              <a:t>about </a:t>
            </a:r>
            <a:r>
              <a:rPr lang="en-US" sz="2400" b="1" dirty="0"/>
              <a:t>real</a:t>
            </a:r>
            <a:r>
              <a:rPr lang="en-US" sz="2400" dirty="0"/>
              <a:t> events, </a:t>
            </a:r>
            <a:r>
              <a:rPr lang="en-US" sz="2400" b="1" dirty="0"/>
              <a:t>real</a:t>
            </a:r>
            <a:r>
              <a:rPr lang="en-US" sz="2400" dirty="0"/>
              <a:t> places, and </a:t>
            </a:r>
            <a:r>
              <a:rPr lang="en-US" sz="2400" b="1" dirty="0"/>
              <a:t>real</a:t>
            </a:r>
            <a:r>
              <a:rPr lang="en-US" sz="2400" dirty="0"/>
              <a:t> characters,</a:t>
            </a:r>
          </a:p>
          <a:p>
            <a:r>
              <a:rPr lang="en-US" sz="2400" b="1" dirty="0"/>
              <a:t>literally</a:t>
            </a:r>
            <a:r>
              <a:rPr lang="en-US" sz="2400" dirty="0"/>
              <a:t> a biography of a Holocaust survivor and his son.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62E8B-4DAE-46E5-979C-7E557C4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905" y="3429000"/>
            <a:ext cx="4546362" cy="344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29B18C-2AD5-4434-84E8-43AB93CC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81" y="0"/>
            <a:ext cx="4572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868C7-2E7A-4DA2-A3F5-E7F7BCF2D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5" y="228600"/>
            <a:ext cx="6221896" cy="320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500CDB-6F21-4842-997C-0316012590C4}"/>
              </a:ext>
            </a:extLst>
          </p:cNvPr>
          <p:cNvSpPr txBox="1"/>
          <p:nvPr/>
        </p:nvSpPr>
        <p:spPr>
          <a:xfrm rot="20302241">
            <a:off x="4657633" y="4508409"/>
            <a:ext cx="26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an allegory</a:t>
            </a:r>
          </a:p>
        </p:txBody>
      </p:sp>
    </p:spTree>
    <p:extLst>
      <p:ext uri="{BB962C8B-B14F-4D97-AF65-F5344CB8AC3E}">
        <p14:creationId xmlns:p14="http://schemas.microsoft.com/office/powerpoint/2010/main" val="407443916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118</TotalTime>
  <Words>472</Words>
  <Application>Microsoft Office PowerPoint</Application>
  <PresentationFormat>Widescreen</PresentationFormat>
  <Paragraphs>54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Allegory</vt:lpstr>
      <vt:lpstr>What is an allegory?</vt:lpstr>
      <vt:lpstr>For Example,  George Orwell’s Animal Farm </vt:lpstr>
      <vt:lpstr>Animal Farm, literally…</vt:lpstr>
      <vt:lpstr>Animal Farm, Allegorically…</vt:lpstr>
      <vt:lpstr>PowerPoint Presentation</vt:lpstr>
      <vt:lpstr>What an Allegory is not:   Maus, by Art Spiegelman</vt:lpstr>
      <vt:lpstr>Check for allegorical qualities</vt:lpstr>
      <vt:lpstr>PowerPoint Presentation</vt:lpstr>
      <vt:lpstr>More examples of allegory</vt:lpstr>
      <vt:lpstr>PowerPoint Presentation</vt:lpstr>
      <vt:lpstr>Aesop’s Fables</vt:lpstr>
      <vt:lpstr>“The Grasshopper and the Ants”</vt:lpstr>
      <vt:lpstr>Literal Analysis</vt:lpstr>
      <vt:lpstr>Allegorical analysis</vt:lpstr>
      <vt:lpstr>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Allegory</dc:title>
  <dc:creator>Kara Lycke</dc:creator>
  <cp:lastModifiedBy>Windows User</cp:lastModifiedBy>
  <cp:revision>15</cp:revision>
  <dcterms:created xsi:type="dcterms:W3CDTF">2018-01-22T01:37:15Z</dcterms:created>
  <dcterms:modified xsi:type="dcterms:W3CDTF">2018-01-22T13:45:40Z</dcterms:modified>
</cp:coreProperties>
</file>