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6" r:id="rId2"/>
    <p:sldId id="309" r:id="rId3"/>
    <p:sldId id="356" r:id="rId4"/>
    <p:sldId id="361" r:id="rId5"/>
    <p:sldId id="364" r:id="rId6"/>
    <p:sldId id="365" r:id="rId7"/>
    <p:sldId id="366" r:id="rId8"/>
    <p:sldId id="367" r:id="rId9"/>
    <p:sldId id="385" r:id="rId10"/>
    <p:sldId id="372" r:id="rId11"/>
    <p:sldId id="374" r:id="rId12"/>
    <p:sldId id="375" r:id="rId13"/>
    <p:sldId id="376" r:id="rId14"/>
    <p:sldId id="377" r:id="rId15"/>
    <p:sldId id="378" r:id="rId16"/>
    <p:sldId id="387" r:id="rId17"/>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charset="-128"/>
        <a:cs typeface="+mn-cs"/>
      </a:defRPr>
    </a:lvl5pPr>
    <a:lvl6pPr marL="2286000" algn="l" defTabSz="914400" rtl="0" eaLnBrk="1" latinLnBrk="0" hangingPunct="1">
      <a:defRPr sz="2400" b="1" kern="1200">
        <a:solidFill>
          <a:schemeClr val="tx1"/>
        </a:solidFill>
        <a:latin typeface="Arial" pitchFamily="34" charset="0"/>
        <a:ea typeface="ＭＳ Ｐゴシック" charset="-128"/>
        <a:cs typeface="+mn-cs"/>
      </a:defRPr>
    </a:lvl6pPr>
    <a:lvl7pPr marL="2743200" algn="l" defTabSz="914400" rtl="0" eaLnBrk="1" latinLnBrk="0" hangingPunct="1">
      <a:defRPr sz="2400" b="1" kern="1200">
        <a:solidFill>
          <a:schemeClr val="tx1"/>
        </a:solidFill>
        <a:latin typeface="Arial" pitchFamily="34" charset="0"/>
        <a:ea typeface="ＭＳ Ｐゴシック" charset="-128"/>
        <a:cs typeface="+mn-cs"/>
      </a:defRPr>
    </a:lvl7pPr>
    <a:lvl8pPr marL="3200400" algn="l" defTabSz="914400" rtl="0" eaLnBrk="1" latinLnBrk="0" hangingPunct="1">
      <a:defRPr sz="2400" b="1" kern="1200">
        <a:solidFill>
          <a:schemeClr val="tx1"/>
        </a:solidFill>
        <a:latin typeface="Arial" pitchFamily="34" charset="0"/>
        <a:ea typeface="ＭＳ Ｐゴシック" charset="-128"/>
        <a:cs typeface="+mn-cs"/>
      </a:defRPr>
    </a:lvl8pPr>
    <a:lvl9pPr marL="3657600" algn="l" defTabSz="914400" rtl="0" eaLnBrk="1" latinLnBrk="0" hangingPunct="1">
      <a:defRPr sz="2400" b="1" kern="1200">
        <a:solidFill>
          <a:schemeClr val="tx1"/>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6E7"/>
    <a:srgbClr val="6FA96F"/>
    <a:srgbClr val="82B482"/>
    <a:srgbClr val="72BF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15" autoAdjust="0"/>
  </p:normalViewPr>
  <p:slideViewPr>
    <p:cSldViewPr>
      <p:cViewPr varScale="1">
        <p:scale>
          <a:sx n="82" d="100"/>
          <a:sy n="82" d="100"/>
        </p:scale>
        <p:origin x="12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0" hangingPunct="0">
              <a:defRPr sz="1200"/>
            </a:lvl1pPr>
          </a:lstStyle>
          <a:p>
            <a:fld id="{901BB1F2-5D6F-4EAA-B7C3-EA87E47EDB81}" type="datetime1">
              <a:rPr lang="en-US"/>
              <a:pPr/>
              <a:t>5/2/2017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0" hangingPunct="0">
              <a:defRPr sz="1200"/>
            </a:lvl1pPr>
          </a:lstStyle>
          <a:p>
            <a:fld id="{1E5EE164-FF40-4DA7-837B-1C4AB1C42B90}" type="slidenum">
              <a:rPr lang="en-US"/>
              <a:pPr/>
              <a:t>‹#›</a:t>
            </a:fld>
            <a:endParaRPr lang="en-US"/>
          </a:p>
        </p:txBody>
      </p:sp>
    </p:spTree>
    <p:extLst>
      <p:ext uri="{BB962C8B-B14F-4D97-AF65-F5344CB8AC3E}">
        <p14:creationId xmlns:p14="http://schemas.microsoft.com/office/powerpoint/2010/main" val="1002424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8195" name="Rectangle 3"/>
          <p:cNvSpPr>
            <a:spLocks noGrp="1" noChangeArrowheads="1"/>
          </p:cNvSpPr>
          <p:nvPr>
            <p:ph type="dt" idx="1"/>
          </p:nvPr>
        </p:nvSpPr>
        <p:spPr bwMode="auto">
          <a:xfrm>
            <a:off x="3972560" y="0"/>
            <a:ext cx="3037840" cy="46482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eaLnBrk="0" hangingPunct="0">
              <a:defRPr sz="1200">
                <a:latin typeface="Arial" pitchFamily="-112" charset="0"/>
                <a:ea typeface="ＭＳ Ｐゴシック" pitchFamily="-112" charset="-128"/>
                <a:cs typeface="ＭＳ Ｐゴシック" pitchFamily="-112" charset="-128"/>
              </a:defRPr>
            </a:lvl1pPr>
          </a:lstStyle>
          <a:p>
            <a:pPr>
              <a:defRPr/>
            </a:pPr>
            <a:endParaRPr lang="en-US"/>
          </a:p>
        </p:txBody>
      </p:sp>
      <p:sp>
        <p:nvSpPr>
          <p:cNvPr id="819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eaLnBrk="0" hangingPunct="0">
              <a:defRPr sz="1200"/>
            </a:lvl1pPr>
          </a:lstStyle>
          <a:p>
            <a:fld id="{08FD1947-BA3A-466D-AC0E-BA26D5D08A06}" type="slidenum">
              <a:rPr lang="en-US"/>
              <a:pPr/>
              <a:t>‹#›</a:t>
            </a:fld>
            <a:endParaRPr lang="en-US"/>
          </a:p>
        </p:txBody>
      </p:sp>
    </p:spTree>
    <p:extLst>
      <p:ext uri="{BB962C8B-B14F-4D97-AF65-F5344CB8AC3E}">
        <p14:creationId xmlns:p14="http://schemas.microsoft.com/office/powerpoint/2010/main" val="3323620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p:spPr>
        <p:txBody>
          <a:bodyPr/>
          <a:lstStyle/>
          <a:p>
            <a:pPr eaLnBrk="1" hangingPunct="1">
              <a:lnSpc>
                <a:spcPct val="90000"/>
              </a:lnSpc>
            </a:pPr>
            <a:r>
              <a:rPr lang="en-US">
                <a:latin typeface="Arial" pitchFamily="34" charset="0"/>
                <a:ea typeface="ＭＳ Ｐゴシック" charset="-128"/>
              </a:rPr>
              <a:t>This slide presents three basic areas regulated by MLA students need to be aware of—document format, in-text citations, and Works Cited. The following slides provide detailed explanations regarding each area.</a:t>
            </a:r>
          </a:p>
        </p:txBody>
      </p:sp>
      <p:sp>
        <p:nvSpPr>
          <p:cNvPr id="11267" name="Slide Number Placeholder 3"/>
          <p:cNvSpPr>
            <a:spLocks noGrp="1"/>
          </p:cNvSpPr>
          <p:nvPr>
            <p:ph type="sldNum" sz="quarter" idx="5"/>
          </p:nvPr>
        </p:nvSpPr>
        <p:spPr>
          <a:noFill/>
        </p:spPr>
        <p:txBody>
          <a:bodyPr/>
          <a:lstStyle/>
          <a:p>
            <a:fld id="{C3D9BCEA-04F3-49C1-A76F-6DF0E619362A}" type="slidenum">
              <a:rPr lang="en-US"/>
              <a:pPr/>
              <a:t>1</a:t>
            </a:fld>
            <a:endParaRPr lang="en-US"/>
          </a:p>
        </p:txBody>
      </p:sp>
    </p:spTree>
    <p:extLst>
      <p:ext uri="{BB962C8B-B14F-4D97-AF65-F5344CB8AC3E}">
        <p14:creationId xmlns:p14="http://schemas.microsoft.com/office/powerpoint/2010/main" val="706349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solidFill>
            <a:srgbClr val="FFFFFF"/>
          </a:solidFill>
          <a:ln/>
        </p:spPr>
      </p:sp>
      <p:sp>
        <p:nvSpPr>
          <p:cNvPr id="50178"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Citing Indirect Sources</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Sometimes you may have to use an indirect source. An indirect source is a source cited in another source. For such indirect quotations, use </a:t>
            </a:r>
            <a:r>
              <a:rPr lang="en-US" altLang="en-US">
                <a:latin typeface="Arial" pitchFamily="34" charset="0"/>
                <a:ea typeface="ＭＳ Ｐゴシック" charset="-128"/>
              </a:rPr>
              <a:t>“</a:t>
            </a:r>
            <a:r>
              <a:rPr lang="en-US" altLang="ja-JP">
                <a:latin typeface="Arial" pitchFamily="34" charset="0"/>
                <a:ea typeface="ＭＳ Ｐゴシック" charset="-128"/>
              </a:rPr>
              <a:t>qtd. in</a:t>
            </a:r>
            <a:r>
              <a:rPr lang="en-US" altLang="en-US">
                <a:latin typeface="Arial" pitchFamily="34" charset="0"/>
                <a:ea typeface="ＭＳ Ｐゴシック" charset="-128"/>
              </a:rPr>
              <a:t>“</a:t>
            </a:r>
            <a:r>
              <a:rPr lang="en-US" altLang="ja-JP">
                <a:latin typeface="Arial" pitchFamily="34" charset="0"/>
                <a:ea typeface="ＭＳ Ｐゴシック" charset="-128"/>
              </a:rPr>
              <a:t> to indicate the source you actually consulted. This is illustrated in the first example on this slide. Note that, in most cases, a responsible researcher will attempt to find the original source, rather than citing an indirect source.</a:t>
            </a:r>
            <a:endParaRPr lang="en-US" altLang="ja-JP" b="1">
              <a:latin typeface="Arial" pitchFamily="34" charset="0"/>
              <a:ea typeface="ＭＳ Ｐゴシック" charset="-128"/>
            </a:endParaRPr>
          </a:p>
          <a:p>
            <a:pPr>
              <a:spcAft>
                <a:spcPts val="1223"/>
              </a:spcAft>
            </a:pPr>
            <a:endParaRPr lang="en-US" b="1">
              <a:latin typeface="Arial" pitchFamily="34" charset="0"/>
              <a:ea typeface="ＭＳ Ｐゴシック" charset="-128"/>
            </a:endParaRPr>
          </a:p>
          <a:p>
            <a:pPr>
              <a:spcAft>
                <a:spcPts val="1223"/>
              </a:spcAft>
            </a:pPr>
            <a:r>
              <a:rPr lang="en-US" b="1">
                <a:latin typeface="Arial" pitchFamily="34" charset="0"/>
                <a:ea typeface="ＭＳ Ｐゴシック" charset="-128"/>
              </a:rPr>
              <a:t>Multiple Citations</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To cite multiple sources in the same parenthetical reference, separate the citations by a semi-colon. This is illustrated in the second example on this slide.</a:t>
            </a:r>
          </a:p>
        </p:txBody>
      </p:sp>
      <p:sp>
        <p:nvSpPr>
          <p:cNvPr id="50179"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3E1F365A-5C6A-4F6C-A0AE-DBAD800C337A}" type="slidenum">
              <a:rPr lang="en-US" sz="1200"/>
              <a:pPr algn="r" eaLnBrk="0" hangingPunct="0"/>
              <a:t>10</a:t>
            </a:fld>
            <a:endParaRPr lang="en-US" sz="1200"/>
          </a:p>
        </p:txBody>
      </p:sp>
    </p:spTree>
    <p:extLst>
      <p:ext uri="{BB962C8B-B14F-4D97-AF65-F5344CB8AC3E}">
        <p14:creationId xmlns:p14="http://schemas.microsoft.com/office/powerpoint/2010/main" val="2629061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solidFill>
            <a:srgbClr val="FFFFFF"/>
          </a:solidFill>
          <a:ln/>
        </p:spPr>
      </p:sp>
      <p:sp>
        <p:nvSpPr>
          <p:cNvPr id="54274"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Sources from the Internet</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With more and more scholarly work being posted on the Internet, you may have to cite research you have completed in virtual environments. While many sources on the Internet should not be used for scholarly work (reference the OWL's </a:t>
            </a:r>
            <a:r>
              <a:rPr lang="en-US" b="1">
                <a:solidFill>
                  <a:srgbClr val="DF8D39"/>
                </a:solidFill>
                <a:latin typeface="Arial" pitchFamily="34" charset="0"/>
                <a:ea typeface="ＭＳ Ｐゴシック" charset="-128"/>
              </a:rPr>
              <a:t>Evaluating Sources of Information </a:t>
            </a:r>
            <a:r>
              <a:rPr lang="en-US">
                <a:latin typeface="Arial" pitchFamily="34" charset="0"/>
                <a:ea typeface="ＭＳ Ｐゴシック" charset="-128"/>
              </a:rPr>
              <a:t>resource located here: http://owl.english.purdue.edu/owl/resource/553/01/), some Web sources are perfectly acceptable for research. When creating in-text citations for electronic, film, or Internet sources, remember that your citation must reference the source in your Works Cited.</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Sometimes writers are confused with how to craft parenthetical citations for electronic sources because of the absence of page numbers, but often, these sorts of entries do not require any sort of parenthetical citation at all. For electronic and Internet sources, follow the following guidelines:</a:t>
            </a:r>
          </a:p>
          <a:p>
            <a:pPr>
              <a:spcAft>
                <a:spcPts val="1223"/>
              </a:spcAft>
            </a:pPr>
            <a:r>
              <a:rPr lang="en-US">
                <a:latin typeface="Arial" pitchFamily="34" charset="0"/>
                <a:ea typeface="ＭＳ Ｐゴシック" charset="-128"/>
              </a:rPr>
              <a:t>･Include in the text the first item that appears in the Work Cited entry that corresponds to the citation (e.g. author name, article name, website name, film name).</a:t>
            </a:r>
          </a:p>
          <a:p>
            <a:pPr>
              <a:spcAft>
                <a:spcPts val="1223"/>
              </a:spcAft>
            </a:pPr>
            <a:r>
              <a:rPr lang="en-US">
                <a:latin typeface="Arial" pitchFamily="34" charset="0"/>
                <a:ea typeface="ＭＳ Ｐゴシック" charset="-128"/>
              </a:rPr>
              <a:t>･You do not need to give paragraph numbers or page numbers based on your Web browser</a:t>
            </a:r>
            <a:r>
              <a:rPr lang="ja-JP" altLang="en-US">
                <a:latin typeface="Arial" pitchFamily="34" charset="0"/>
                <a:ea typeface="ＭＳ Ｐゴシック" charset="-128"/>
              </a:rPr>
              <a:t>ﾕ</a:t>
            </a:r>
            <a:r>
              <a:rPr lang="en-US" altLang="ja-JP">
                <a:latin typeface="Arial" pitchFamily="34" charset="0"/>
                <a:ea typeface="ＭＳ Ｐゴシック" charset="-128"/>
              </a:rPr>
              <a:t>s print preview function.</a:t>
            </a:r>
          </a:p>
          <a:p>
            <a:pPr>
              <a:spcAft>
                <a:spcPts val="1223"/>
              </a:spcAft>
            </a:pPr>
            <a:r>
              <a:rPr lang="en-US">
                <a:latin typeface="Arial" pitchFamily="34" charset="0"/>
                <a:ea typeface="ＭＳ Ｐゴシック" charset="-128"/>
              </a:rPr>
              <a:t>･Unless you must list the website name in the signal phrase in order to get the reader to the appropriate entry, do not include URLs in-text. Only provide partial URLs such as when the name of the site includes, for example, a domain name, like </a:t>
            </a:r>
            <a:r>
              <a:rPr lang="en-US" i="1">
                <a:latin typeface="Arial" pitchFamily="34" charset="0"/>
                <a:ea typeface="ＭＳ Ｐゴシック" charset="-128"/>
              </a:rPr>
              <a:t>CNN.com</a:t>
            </a:r>
            <a:r>
              <a:rPr lang="en-US">
                <a:latin typeface="Arial" pitchFamily="34" charset="0"/>
                <a:ea typeface="ＭＳ Ｐゴシック" charset="-128"/>
              </a:rPr>
              <a:t> or </a:t>
            </a:r>
            <a:r>
              <a:rPr lang="en-US" i="1">
                <a:latin typeface="Arial" pitchFamily="34" charset="0"/>
                <a:ea typeface="ＭＳ Ｐゴシック" charset="-128"/>
              </a:rPr>
              <a:t>Forbes.com</a:t>
            </a:r>
            <a:r>
              <a:rPr lang="en-US">
                <a:latin typeface="Arial" pitchFamily="34" charset="0"/>
                <a:ea typeface="ＭＳ Ｐゴシック" charset="-128"/>
              </a:rPr>
              <a:t> as opposed to writing out http://www.cnn.com or http://www.forbes.com.</a:t>
            </a:r>
          </a:p>
          <a:p>
            <a:pPr>
              <a:spcAft>
                <a:spcPts val="1223"/>
              </a:spcAft>
            </a:pPr>
            <a:endParaRPr lang="en-US">
              <a:latin typeface="Arial" pitchFamily="34" charset="0"/>
              <a:ea typeface="ＭＳ Ｐゴシック" charset="-128"/>
            </a:endParaRPr>
          </a:p>
        </p:txBody>
      </p:sp>
      <p:sp>
        <p:nvSpPr>
          <p:cNvPr id="54275"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31CE0223-A8E6-41E8-9D2D-62BF66D779AC}" type="slidenum">
              <a:rPr lang="en-US" sz="1200"/>
              <a:pPr algn="r" eaLnBrk="0" hangingPunct="0"/>
              <a:t>11</a:t>
            </a:fld>
            <a:endParaRPr lang="en-US" sz="1200"/>
          </a:p>
        </p:txBody>
      </p:sp>
    </p:spTree>
    <p:extLst>
      <p:ext uri="{BB962C8B-B14F-4D97-AF65-F5344CB8AC3E}">
        <p14:creationId xmlns:p14="http://schemas.microsoft.com/office/powerpoint/2010/main" val="1929678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solidFill>
            <a:srgbClr val="FFFFFF"/>
          </a:solidFill>
          <a:ln/>
        </p:spPr>
      </p:sp>
      <p:sp>
        <p:nvSpPr>
          <p:cNvPr id="56322"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Short Quotations</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To indicate short quotations (fewer than four typed lines of prose or three lines of verse) in your text, enclose the quotation within double quotation marks. Provide the author and specific page citation (in the case of verse, provide line numbers) in the text, and include a complete reference on the Works 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This is all illustrated in the first three examples on this slide.</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Mark breaks in short quotations of verse with a slash, /, at the end of each line of verse (a space should precede and follow the slash). This is illustrated in the last example on this slide.</a:t>
            </a:r>
          </a:p>
        </p:txBody>
      </p:sp>
      <p:sp>
        <p:nvSpPr>
          <p:cNvPr id="56323"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2F3F3716-6908-48AA-9A81-EE75C0723E18}" type="slidenum">
              <a:rPr lang="en-US" sz="1200"/>
              <a:pPr algn="r" eaLnBrk="0" hangingPunct="0"/>
              <a:t>12</a:t>
            </a:fld>
            <a:endParaRPr lang="en-US" sz="1200"/>
          </a:p>
        </p:txBody>
      </p:sp>
    </p:spTree>
    <p:extLst>
      <p:ext uri="{BB962C8B-B14F-4D97-AF65-F5344CB8AC3E}">
        <p14:creationId xmlns:p14="http://schemas.microsoft.com/office/powerpoint/2010/main" val="3687093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solidFill>
            <a:srgbClr val="FFFFFF"/>
          </a:solidFill>
          <a:ln/>
        </p:spPr>
      </p:sp>
      <p:sp>
        <p:nvSpPr>
          <p:cNvPr id="58370"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Long Quotations</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For quotations that are four or more lines of verse or prose: place quotations in a free-standing block of text and omit quotation marks. Start the quotation on a new line, with the entire quote indented </a:t>
            </a:r>
            <a:r>
              <a:rPr lang="en-US" b="1">
                <a:latin typeface="Arial" pitchFamily="34" charset="0"/>
                <a:ea typeface="ＭＳ Ｐゴシック" charset="-128"/>
              </a:rPr>
              <a:t>one inch</a:t>
            </a:r>
            <a:r>
              <a:rPr lang="en-US">
                <a:latin typeface="Arial" pitchFamily="34" charset="0"/>
                <a:ea typeface="ＭＳ Ｐゴシック" charset="-128"/>
              </a:rPr>
              <a:t> from the left margin; maintain double-spacing. Only indent the first line of the quotation by a half inch if you are citing multiple paragraphs. Your parenthetical citation should come </a:t>
            </a:r>
            <a:r>
              <a:rPr lang="en-US" b="1">
                <a:latin typeface="Arial" pitchFamily="34" charset="0"/>
                <a:ea typeface="ＭＳ Ｐゴシック" charset="-128"/>
              </a:rPr>
              <a:t>after</a:t>
            </a:r>
            <a:r>
              <a:rPr lang="en-US">
                <a:latin typeface="Arial" pitchFamily="34" charset="0"/>
                <a:ea typeface="ＭＳ Ｐゴシック" charset="-128"/>
              </a:rPr>
              <a:t> the closing punctuation mark. When quoting verse, maintain original line breaks. (You should maintain double-spacing throughout your essay.)</a:t>
            </a:r>
          </a:p>
        </p:txBody>
      </p:sp>
      <p:sp>
        <p:nvSpPr>
          <p:cNvPr id="58371"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BAA79CEC-3368-4452-908E-E67C644146FD}" type="slidenum">
              <a:rPr lang="en-US" sz="1200"/>
              <a:pPr algn="r" eaLnBrk="0" hangingPunct="0"/>
              <a:t>13</a:t>
            </a:fld>
            <a:endParaRPr lang="en-US" sz="1200"/>
          </a:p>
        </p:txBody>
      </p:sp>
    </p:spTree>
    <p:extLst>
      <p:ext uri="{BB962C8B-B14F-4D97-AF65-F5344CB8AC3E}">
        <p14:creationId xmlns:p14="http://schemas.microsoft.com/office/powerpoint/2010/main" val="2782080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solidFill>
            <a:srgbClr val="FFFFFF"/>
          </a:solidFill>
          <a:ln/>
        </p:spPr>
      </p:sp>
      <p:sp>
        <p:nvSpPr>
          <p:cNvPr id="60418"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Adding or Omitting Words In Quotations</a:t>
            </a:r>
          </a:p>
          <a:p>
            <a:pPr>
              <a:spcAft>
                <a:spcPts val="1223"/>
              </a:spcAft>
            </a:pPr>
            <a:endParaRPr lang="en-US" b="1">
              <a:latin typeface="Arial" pitchFamily="34" charset="0"/>
              <a:ea typeface="ＭＳ Ｐゴシック" charset="-128"/>
            </a:endParaRPr>
          </a:p>
          <a:p>
            <a:pPr>
              <a:spcAft>
                <a:spcPts val="1223"/>
              </a:spcAft>
            </a:pPr>
            <a:r>
              <a:rPr lang="en-US">
                <a:latin typeface="Arial" pitchFamily="34" charset="0"/>
                <a:ea typeface="ＭＳ Ｐゴシック" charset="-128"/>
              </a:rPr>
              <a:t>If you add a word or words in a quotation, you should put brackets around the words to indicate that they are not part of the original text. This is illustrated in the first example on this slide.</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p:txBody>
      </p:sp>
      <p:sp>
        <p:nvSpPr>
          <p:cNvPr id="60419"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646F1014-1F9E-441B-B328-9E0434CD2A91}" type="slidenum">
              <a:rPr lang="en-US" sz="1200"/>
              <a:pPr algn="r" eaLnBrk="0" hangingPunct="0"/>
              <a:t>14</a:t>
            </a:fld>
            <a:endParaRPr lang="en-US" sz="1200"/>
          </a:p>
        </p:txBody>
      </p:sp>
    </p:spTree>
    <p:extLst>
      <p:ext uri="{BB962C8B-B14F-4D97-AF65-F5344CB8AC3E}">
        <p14:creationId xmlns:p14="http://schemas.microsoft.com/office/powerpoint/2010/main" val="51079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solidFill>
            <a:srgbClr val="FFFFFF"/>
          </a:solidFill>
          <a:ln/>
        </p:spPr>
      </p:sp>
      <p:sp>
        <p:nvSpPr>
          <p:cNvPr id="62466" name="Notes Placeholder 2"/>
          <p:cNvSpPr>
            <a:spLocks noGrp="1"/>
          </p:cNvSpPr>
          <p:nvPr>
            <p:ph type="body" idx="1"/>
          </p:nvPr>
        </p:nvSpPr>
        <p:spPr>
          <a:noFill/>
          <a:ln>
            <a:solidFill>
              <a:srgbClr val="000000"/>
            </a:solidFill>
          </a:ln>
        </p:spPr>
        <p:txBody>
          <a:bodyPr/>
          <a:lstStyle/>
          <a:p>
            <a:pPr>
              <a:spcAft>
                <a:spcPts val="1223"/>
              </a:spcAft>
            </a:pPr>
            <a:r>
              <a:rPr lang="en-US">
                <a:latin typeface="Arial" pitchFamily="34" charset="0"/>
                <a:ea typeface="ＭＳ Ｐゴシック" charset="-128"/>
              </a:rPr>
              <a:t>Basic Rules</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･Begin your Works Cited page on a separate page at the end of your research paper. It should have the same one-inch margins and last name, page number header as the rest of your paper.</a:t>
            </a:r>
          </a:p>
          <a:p>
            <a:pPr>
              <a:spcAft>
                <a:spcPts val="1223"/>
              </a:spcAft>
            </a:pPr>
            <a:r>
              <a:rPr lang="en-US">
                <a:latin typeface="Arial" pitchFamily="34" charset="0"/>
                <a:ea typeface="ＭＳ Ｐゴシック" charset="-128"/>
              </a:rPr>
              <a:t>･Label the page Works Cited (do not italicize the words Works Cited or put them in quotation marks) and center the words Works Cited at the top of the page.</a:t>
            </a:r>
          </a:p>
          <a:p>
            <a:pPr>
              <a:spcAft>
                <a:spcPts val="1223"/>
              </a:spcAft>
            </a:pPr>
            <a:r>
              <a:rPr lang="en-US">
                <a:latin typeface="Arial" pitchFamily="34" charset="0"/>
                <a:ea typeface="ＭＳ Ｐゴシック" charset="-128"/>
              </a:rPr>
              <a:t>･Double space all citations, but do not skip spaces between entries.</a:t>
            </a:r>
          </a:p>
          <a:p>
            <a:pPr>
              <a:spcAft>
                <a:spcPts val="1223"/>
              </a:spcAft>
            </a:pPr>
            <a:r>
              <a:rPr lang="en-US">
                <a:latin typeface="Arial" pitchFamily="34" charset="0"/>
                <a:ea typeface="ＭＳ Ｐゴシック" charset="-128"/>
              </a:rPr>
              <a:t>･Indent the second and subsequent lines of citations five spaces so that you create a hanging indent.</a:t>
            </a:r>
          </a:p>
          <a:p>
            <a:pPr>
              <a:spcAft>
                <a:spcPts val="1223"/>
              </a:spcAft>
            </a:pPr>
            <a:r>
              <a:rPr lang="en-US">
                <a:latin typeface="Arial" pitchFamily="34" charset="0"/>
                <a:ea typeface="ＭＳ Ｐゴシック" charset="-128"/>
              </a:rPr>
              <a:t>･List page numbers of sources efficiently, when needed. If you refer to a journal article that appeared on pages 225 through 250, list the page numbers on your Works Cited page as 225-50.</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Additional Basic Rules New to MLA 2009</a:t>
            </a:r>
          </a:p>
          <a:p>
            <a:pPr>
              <a:spcAft>
                <a:spcPts val="1223"/>
              </a:spcAft>
            </a:pPr>
            <a:r>
              <a:rPr lang="en-US">
                <a:latin typeface="Arial" pitchFamily="34" charset="0"/>
                <a:ea typeface="ＭＳ Ｐゴシック" charset="-128"/>
              </a:rPr>
              <a:t>･For every entry, you must determine the Medium of Publication. Most entries will likely be listed as Print or Web sources, but other possibilities may include Film, CD-ROM, or DVD.</a:t>
            </a:r>
          </a:p>
          <a:p>
            <a:pPr>
              <a:spcAft>
                <a:spcPts val="1223"/>
              </a:spcAft>
            </a:pPr>
            <a:r>
              <a:rPr lang="en-US">
                <a:latin typeface="Arial" pitchFamily="34" charset="0"/>
                <a:ea typeface="ＭＳ Ｐゴシック" charset="-128"/>
              </a:rPr>
              <a:t>･Writers are no longer required to provide URLs for Web entries. However, if your instructor or publisher insists on them, include them in angle brackets after the entry and end with a period. For long URLs, break lines only at slashes.</a:t>
            </a:r>
          </a:p>
          <a:p>
            <a:pPr>
              <a:spcAft>
                <a:spcPts val="1223"/>
              </a:spcAft>
            </a:pPr>
            <a:r>
              <a:rPr lang="en-US">
                <a:latin typeface="Arial" pitchFamily="34" charset="0"/>
                <a:ea typeface="ＭＳ Ｐゴシック" charset="-128"/>
              </a:rPr>
              <a:t>･If you're citing an article or a publication that was originally issued in print form but that you retrieved from an online database, you should type the online database name in italics. You do not need to provide subscription information in addition to the database name.Capitalization and Punctuation</a:t>
            </a:r>
          </a:p>
          <a:p>
            <a:pPr>
              <a:spcAft>
                <a:spcPts val="1223"/>
              </a:spcAft>
            </a:pPr>
            <a:r>
              <a:rPr lang="en-US">
                <a:latin typeface="Arial" pitchFamily="34" charset="0"/>
                <a:ea typeface="ＭＳ Ｐゴシック" charset="-128"/>
              </a:rPr>
              <a:t>･Capitalize each word in the titles of articles, books, etc, but do not capitalize articles, short prepositions, or conjunctions unless one is the first word of the title or subtitle</a:t>
            </a:r>
          </a:p>
          <a:p>
            <a:pPr>
              <a:spcAft>
                <a:spcPts val="1223"/>
              </a:spcAft>
            </a:pPr>
            <a:r>
              <a:rPr lang="en-US">
                <a:latin typeface="Arial" pitchFamily="34" charset="0"/>
                <a:ea typeface="ＭＳ Ｐゴシック" charset="-128"/>
              </a:rPr>
              <a:t>･New to MLA 2009: Use italics (instead of underlining) for titles of larger works (books, magazines) and quotation marks for titles of shorter works (poems, articles)</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Listing Author Names</a:t>
            </a:r>
          </a:p>
          <a:p>
            <a:pPr>
              <a:spcAft>
                <a:spcPts val="1223"/>
              </a:spcAft>
            </a:pPr>
            <a:r>
              <a:rPr lang="en-US">
                <a:latin typeface="Arial" pitchFamily="34" charset="0"/>
                <a:ea typeface="ＭＳ Ｐゴシック" charset="-128"/>
              </a:rPr>
              <a:t>Entries are listed by author name (or, for entire edited collections, editor names). Author names are written last name first; middle names or middle initials follow the first name.</a:t>
            </a:r>
          </a:p>
          <a:p>
            <a:pPr>
              <a:spcAft>
                <a:spcPts val="1223"/>
              </a:spcAft>
            </a:pPr>
            <a:r>
              <a:rPr lang="en-US">
                <a:latin typeface="Arial" pitchFamily="34" charset="0"/>
                <a:ea typeface="ＭＳ Ｐゴシック" charset="-128"/>
              </a:rPr>
              <a:t>Do not list titles (Dr., Sir, Saint, etc.) or degrees (PhD, MA, DDS, etc.) with names. A book listing an author named </a:t>
            </a:r>
            <a:r>
              <a:rPr lang="en-US" altLang="en-US">
                <a:latin typeface="Arial" pitchFamily="34" charset="0"/>
                <a:ea typeface="ＭＳ Ｐゴシック" charset="-128"/>
              </a:rPr>
              <a:t>“</a:t>
            </a:r>
            <a:r>
              <a:rPr lang="en-US">
                <a:latin typeface="Arial" pitchFamily="34" charset="0"/>
                <a:ea typeface="ＭＳ Ｐゴシック" charset="-128"/>
              </a:rPr>
              <a:t>John Bigbrain, PhD</a:t>
            </a:r>
            <a:r>
              <a:rPr lang="en-US" altLang="en-US">
                <a:latin typeface="Arial" pitchFamily="34" charset="0"/>
                <a:ea typeface="ＭＳ Ｐゴシック" charset="-128"/>
              </a:rPr>
              <a:t>“</a:t>
            </a:r>
            <a:r>
              <a:rPr lang="en-US">
                <a:latin typeface="Arial" pitchFamily="34" charset="0"/>
                <a:ea typeface="ＭＳ Ｐゴシック" charset="-128"/>
              </a:rPr>
              <a:t> appears simply as </a:t>
            </a:r>
            <a:r>
              <a:rPr lang="en-US" altLang="en-US">
                <a:latin typeface="Arial" pitchFamily="34" charset="0"/>
                <a:ea typeface="ＭＳ Ｐゴシック" charset="-128"/>
              </a:rPr>
              <a:t>“</a:t>
            </a:r>
            <a:r>
              <a:rPr lang="en-US" altLang="ja-JP">
                <a:latin typeface="Arial" pitchFamily="34" charset="0"/>
                <a:ea typeface="ＭＳ Ｐゴシック" charset="-128"/>
              </a:rPr>
              <a:t>Bigbrain, John</a:t>
            </a:r>
            <a:r>
              <a:rPr lang="en-US" altLang="en-US">
                <a:latin typeface="Arial" pitchFamily="34" charset="0"/>
                <a:ea typeface="ＭＳ Ｐゴシック" charset="-128"/>
              </a:rPr>
              <a:t>“</a:t>
            </a:r>
            <a:r>
              <a:rPr lang="en-US" altLang="ja-JP">
                <a:latin typeface="Arial" pitchFamily="34" charset="0"/>
                <a:ea typeface="ＭＳ Ｐゴシック" charset="-128"/>
              </a:rPr>
              <a:t>; do, however, include suffixes like </a:t>
            </a:r>
            <a:r>
              <a:rPr lang="en-US" altLang="en-US">
                <a:latin typeface="Arial" pitchFamily="34" charset="0"/>
                <a:ea typeface="ＭＳ Ｐゴシック" charset="-128"/>
              </a:rPr>
              <a:t>“</a:t>
            </a:r>
            <a:r>
              <a:rPr lang="en-US" altLang="ja-JP">
                <a:latin typeface="Arial" pitchFamily="34" charset="0"/>
                <a:ea typeface="ＭＳ Ｐゴシック" charset="-128"/>
              </a:rPr>
              <a:t>Jr.</a:t>
            </a:r>
            <a:r>
              <a:rPr lang="en-US" altLang="en-US">
                <a:latin typeface="Arial" pitchFamily="34" charset="0"/>
                <a:ea typeface="ＭＳ Ｐゴシック" charset="-128"/>
              </a:rPr>
              <a:t>“</a:t>
            </a:r>
            <a:r>
              <a:rPr lang="en-US" altLang="ja-JP">
                <a:latin typeface="Arial" pitchFamily="34" charset="0"/>
                <a:ea typeface="ＭＳ Ｐゴシック" charset="-128"/>
              </a:rPr>
              <a:t> or </a:t>
            </a:r>
            <a:r>
              <a:rPr lang="en-US" altLang="en-US">
                <a:latin typeface="Arial" pitchFamily="34" charset="0"/>
                <a:ea typeface="ＭＳ Ｐゴシック" charset="-128"/>
              </a:rPr>
              <a:t>“</a:t>
            </a:r>
            <a:r>
              <a:rPr lang="en-US" altLang="ja-JP">
                <a:latin typeface="Arial" pitchFamily="34" charset="0"/>
                <a:ea typeface="ＭＳ Ｐゴシック" charset="-128"/>
              </a:rPr>
              <a:t>II.</a:t>
            </a:r>
            <a:r>
              <a:rPr lang="en-US" altLang="en-US">
                <a:latin typeface="Arial" pitchFamily="34" charset="0"/>
                <a:ea typeface="ＭＳ Ｐゴシック" charset="-128"/>
              </a:rPr>
              <a:t>“</a:t>
            </a:r>
            <a:r>
              <a:rPr lang="en-US" altLang="ja-JP">
                <a:latin typeface="Arial" pitchFamily="34" charset="0"/>
                <a:ea typeface="ＭＳ Ｐゴシック" charset="-128"/>
              </a:rPr>
              <a:t> Putting it all together, a work by Dr. Martin Luther King, Jr. would be cited as </a:t>
            </a:r>
            <a:r>
              <a:rPr lang="en-US" altLang="en-US">
                <a:latin typeface="Arial" pitchFamily="34" charset="0"/>
                <a:ea typeface="ＭＳ Ｐゴシック" charset="-128"/>
              </a:rPr>
              <a:t>“</a:t>
            </a:r>
            <a:r>
              <a:rPr lang="en-US" altLang="ja-JP">
                <a:latin typeface="Arial" pitchFamily="34" charset="0"/>
                <a:ea typeface="ＭＳ Ｐゴシック" charset="-128"/>
              </a:rPr>
              <a:t>King, Martin Luther, Jr.,</a:t>
            </a:r>
            <a:r>
              <a:rPr lang="en-US" altLang="en-US">
                <a:latin typeface="Arial" pitchFamily="34" charset="0"/>
                <a:ea typeface="ＭＳ Ｐゴシック" charset="-128"/>
              </a:rPr>
              <a:t>“</a:t>
            </a:r>
            <a:r>
              <a:rPr lang="en-US" altLang="ja-JP">
                <a:latin typeface="Arial" pitchFamily="34" charset="0"/>
                <a:ea typeface="ＭＳ Ｐゴシック" charset="-128"/>
              </a:rPr>
              <a:t> with the suffix following the first or middle name and a comma.</a:t>
            </a: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More than One Work by an Author</a:t>
            </a:r>
          </a:p>
          <a:p>
            <a:pPr>
              <a:spcAft>
                <a:spcPts val="1223"/>
              </a:spcAft>
            </a:pPr>
            <a:r>
              <a:rPr lang="en-US">
                <a:latin typeface="Arial" pitchFamily="34" charset="0"/>
                <a:ea typeface="ＭＳ Ｐゴシック" charset="-128"/>
              </a:rPr>
              <a:t>If you have cited more than one work by a particular author, order the entries alphabetically by title, and use three hyphens in place of the author's name for every entry after the first.</a:t>
            </a:r>
          </a:p>
          <a:p>
            <a:pPr>
              <a:spcAft>
                <a:spcPts val="1223"/>
              </a:spcAft>
            </a:pPr>
            <a:endParaRPr lang="en-US">
              <a:latin typeface="Arial" pitchFamily="34" charset="0"/>
              <a:ea typeface="ＭＳ Ｐゴシック" charset="-128"/>
            </a:endParaRPr>
          </a:p>
          <a:p>
            <a:pPr>
              <a:spcAft>
                <a:spcPts val="1223"/>
              </a:spcAft>
            </a:pPr>
            <a:endParaRPr lang="en-US">
              <a:latin typeface="Arial" pitchFamily="34" charset="0"/>
              <a:ea typeface="ＭＳ Ｐゴシック" charset="-128"/>
            </a:endParaRPr>
          </a:p>
          <a:p>
            <a:pPr>
              <a:spcAft>
                <a:spcPts val="1223"/>
              </a:spcAft>
            </a:pPr>
            <a:r>
              <a:rPr lang="en-US">
                <a:latin typeface="Arial" pitchFamily="34" charset="0"/>
                <a:ea typeface="ＭＳ Ｐゴシック" charset="-128"/>
              </a:rPr>
              <a:t>Work with No Known Author</a:t>
            </a:r>
          </a:p>
          <a:p>
            <a:pPr>
              <a:spcAft>
                <a:spcPts val="1223"/>
              </a:spcAft>
            </a:pPr>
            <a:r>
              <a:rPr lang="en-US">
                <a:latin typeface="Arial" pitchFamily="34" charset="0"/>
                <a:ea typeface="ＭＳ Ｐゴシック" charset="-128"/>
              </a:rPr>
              <a:t>Alphabetize works with no known author by their title; use a shortened version of the title in the parenthetical citations in your paper.</a:t>
            </a:r>
          </a:p>
        </p:txBody>
      </p:sp>
      <p:sp>
        <p:nvSpPr>
          <p:cNvPr id="62467"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A43DB570-28D6-40E3-A968-F3612BFF41F1}" type="slidenum">
              <a:rPr lang="en-US" sz="1200"/>
              <a:pPr algn="r" eaLnBrk="0" hangingPunct="0"/>
              <a:t>15</a:t>
            </a:fld>
            <a:endParaRPr lang="en-US" sz="1200"/>
          </a:p>
        </p:txBody>
      </p:sp>
    </p:spTree>
    <p:extLst>
      <p:ext uri="{BB962C8B-B14F-4D97-AF65-F5344CB8AC3E}">
        <p14:creationId xmlns:p14="http://schemas.microsoft.com/office/powerpoint/2010/main" val="41428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pPr eaLnBrk="1" hangingPunct="1">
              <a:lnSpc>
                <a:spcPct val="90000"/>
              </a:lnSpc>
            </a:pPr>
            <a:r>
              <a:rPr lang="en-US" dirty="0">
                <a:latin typeface="Arial" pitchFamily="34" charset="0"/>
                <a:ea typeface="ＭＳ Ｐゴシック" charset="-128"/>
              </a:rPr>
              <a:t>･Type your paper on a computer and print it out on standard, white 8.5 x 11-inch paper</a:t>
            </a:r>
          </a:p>
          <a:p>
            <a:pPr eaLnBrk="1" hangingPunct="1">
              <a:lnSpc>
                <a:spcPct val="90000"/>
              </a:lnSpc>
            </a:pPr>
            <a:r>
              <a:rPr lang="en-US" dirty="0">
                <a:latin typeface="Arial" pitchFamily="34" charset="0"/>
                <a:ea typeface="ＭＳ Ｐゴシック" charset="-128"/>
              </a:rPr>
              <a:t>･Double-space the text of your paper, and use a legible font (e.g. Times New Roman). Whatever font you choose, MLA recommends that the regular and italics type styles contrast enough that they are recognizable one from another. The font size should be 12 </a:t>
            </a:r>
            <a:r>
              <a:rPr lang="en-US" dirty="0" err="1">
                <a:latin typeface="Arial" pitchFamily="34" charset="0"/>
                <a:ea typeface="ＭＳ Ｐゴシック" charset="-128"/>
              </a:rPr>
              <a:t>pt</a:t>
            </a:r>
            <a:endParaRPr lang="en-US" dirty="0">
              <a:latin typeface="Arial" pitchFamily="34" charset="0"/>
              <a:ea typeface="ＭＳ Ｐゴシック" charset="-128"/>
            </a:endParaRPr>
          </a:p>
          <a:p>
            <a:pPr eaLnBrk="1" hangingPunct="1">
              <a:lnSpc>
                <a:spcPct val="90000"/>
              </a:lnSpc>
            </a:pPr>
            <a:r>
              <a:rPr lang="en-US" dirty="0">
                <a:latin typeface="Arial" pitchFamily="34" charset="0"/>
                <a:ea typeface="ＭＳ Ｐゴシック" charset="-128"/>
              </a:rPr>
              <a:t>･Leave only one space after periods or other punctuation marks (unless otherwise instructed by your instructor).</a:t>
            </a:r>
          </a:p>
          <a:p>
            <a:pPr eaLnBrk="1" hangingPunct="1">
              <a:lnSpc>
                <a:spcPct val="90000"/>
              </a:lnSpc>
            </a:pPr>
            <a:r>
              <a:rPr lang="en-US" dirty="0">
                <a:latin typeface="Arial" pitchFamily="34" charset="0"/>
                <a:ea typeface="ＭＳ Ｐゴシック" charset="-128"/>
              </a:rPr>
              <a:t>･Set the margins of your document to 1 inch on all sides</a:t>
            </a:r>
          </a:p>
          <a:p>
            <a:pPr eaLnBrk="1" hangingPunct="1">
              <a:lnSpc>
                <a:spcPct val="90000"/>
              </a:lnSpc>
            </a:pPr>
            <a:r>
              <a:rPr lang="en-US" dirty="0">
                <a:latin typeface="Arial" pitchFamily="34" charset="0"/>
                <a:ea typeface="ＭＳ Ｐゴシック" charset="-128"/>
              </a:rPr>
              <a:t>･Indent the first line of paragraphs one half-inch from the left margin. MLA recommends that you use the Tab key as opposed to pushing the Space Bar five times.</a:t>
            </a:r>
          </a:p>
        </p:txBody>
      </p:sp>
      <p:sp>
        <p:nvSpPr>
          <p:cNvPr id="17411" name="Slide Number Placeholder 3"/>
          <p:cNvSpPr>
            <a:spLocks noGrp="1"/>
          </p:cNvSpPr>
          <p:nvPr>
            <p:ph type="sldNum" sz="quarter" idx="5"/>
          </p:nvPr>
        </p:nvSpPr>
        <p:spPr>
          <a:noFill/>
        </p:spPr>
        <p:txBody>
          <a:bodyPr/>
          <a:lstStyle/>
          <a:p>
            <a:fld id="{5767761C-38D2-409A-9055-4352356613B2}" type="slidenum">
              <a:rPr lang="en-US"/>
              <a:pPr/>
              <a:t>2</a:t>
            </a:fld>
            <a:endParaRPr lang="en-US"/>
          </a:p>
        </p:txBody>
      </p:sp>
    </p:spTree>
    <p:extLst>
      <p:ext uri="{BB962C8B-B14F-4D97-AF65-F5344CB8AC3E}">
        <p14:creationId xmlns:p14="http://schemas.microsoft.com/office/powerpoint/2010/main" val="24454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solidFill>
            <a:srgbClr val="FFFFFF"/>
          </a:solidFill>
          <a:ln/>
        </p:spPr>
      </p:sp>
      <p:sp>
        <p:nvSpPr>
          <p:cNvPr id="21506" name="Notes Placeholder 2"/>
          <p:cNvSpPr>
            <a:spLocks noGrp="1"/>
          </p:cNvSpPr>
          <p:nvPr>
            <p:ph type="body" idx="1"/>
          </p:nvPr>
        </p:nvSpPr>
        <p:spPr>
          <a:noFill/>
          <a:ln>
            <a:solidFill>
              <a:srgbClr val="000000"/>
            </a:solidFill>
          </a:ln>
        </p:spPr>
        <p:txBody>
          <a:bodyPr/>
          <a:lstStyle/>
          <a:p>
            <a:pPr lvl="2"/>
            <a:r>
              <a:rPr lang="en-US">
                <a:latin typeface="Arial" pitchFamily="34" charset="0"/>
                <a:ea typeface="ＭＳ Ｐゴシック" charset="-128"/>
              </a:rPr>
              <a:t>･Do not make a title page for your paper unless specifically requested</a:t>
            </a:r>
          </a:p>
          <a:p>
            <a:pPr lvl="2"/>
            <a:r>
              <a:rPr lang="en-US">
                <a:latin typeface="Arial" pitchFamily="34" charset="0"/>
                <a:ea typeface="ＭＳ Ｐゴシック" charset="-128"/>
              </a:rPr>
              <a:t>･In the upper left-hand corner of the first page, list your name, your instructor's name, the course, and the date. Again, be sure to use double-spaced text.</a:t>
            </a:r>
          </a:p>
          <a:p>
            <a:pPr lvl="2"/>
            <a:r>
              <a:rPr lang="en-US">
                <a:latin typeface="Arial" pitchFamily="34" charset="0"/>
                <a:ea typeface="ＭＳ Ｐゴシック" charset="-128"/>
              </a:rPr>
              <a:t>･Double space again and center the title.</a:t>
            </a:r>
          </a:p>
          <a:p>
            <a:pPr lvl="2"/>
            <a:r>
              <a:rPr lang="en-US">
                <a:latin typeface="Arial" pitchFamily="34" charset="0"/>
                <a:ea typeface="ＭＳ Ｐゴシック" charset="-128"/>
              </a:rPr>
              <a:t>Do not underline, italicize, or place your title in quotation marks; write the title in Title Case (standard capitalization), not in all capital letters.</a:t>
            </a:r>
          </a:p>
          <a:p>
            <a:pPr lvl="2"/>
            <a:r>
              <a:rPr lang="en-US">
                <a:latin typeface="Arial" pitchFamily="34" charset="0"/>
                <a:ea typeface="ＭＳ Ｐゴシック" charset="-128"/>
              </a:rPr>
              <a:t>･Use quotation marks and/or italics when referring to other works in your title, just as you would in your text: Fear and Loathing in Las Vegas as Morality Play; Human Weariness in </a:t>
            </a:r>
            <a:r>
              <a:rPr lang="en-US" altLang="en-US">
                <a:latin typeface="Arial" pitchFamily="34" charset="0"/>
                <a:ea typeface="ＭＳ Ｐゴシック" charset="-128"/>
              </a:rPr>
              <a:t>“</a:t>
            </a:r>
            <a:r>
              <a:rPr lang="en-US">
                <a:latin typeface="Arial" pitchFamily="34" charset="0"/>
                <a:ea typeface="ＭＳ Ｐゴシック" charset="-128"/>
              </a:rPr>
              <a:t>After Apple Picking</a:t>
            </a:r>
            <a:r>
              <a:rPr lang="en-US" altLang="ja-JP">
                <a:latin typeface="Arial" pitchFamily="34" charset="0"/>
                <a:ea typeface="ＭＳ Ｐゴシック" charset="-128"/>
              </a:rPr>
              <a:t>“</a:t>
            </a:r>
          </a:p>
          <a:p>
            <a:pPr lvl="2"/>
            <a:r>
              <a:rPr lang="en-US">
                <a:latin typeface="Arial" pitchFamily="34" charset="0"/>
                <a:ea typeface="ＭＳ Ｐゴシック" charset="-128"/>
              </a:rPr>
              <a:t>･Double space between the title and the first line of the text.</a:t>
            </a:r>
          </a:p>
          <a:p>
            <a:pPr lvl="2"/>
            <a:r>
              <a:rPr lang="en-US">
                <a:latin typeface="Arial" pitchFamily="34"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21507"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1FACDB52-0176-43EE-BBC3-E7C1CA25C600}" type="slidenum">
              <a:rPr lang="en-US" sz="1200"/>
              <a:pPr algn="r" eaLnBrk="0" hangingPunct="0"/>
              <a:t>3</a:t>
            </a:fld>
            <a:endParaRPr lang="en-US" sz="1200"/>
          </a:p>
        </p:txBody>
      </p:sp>
    </p:spTree>
    <p:extLst>
      <p:ext uri="{BB962C8B-B14F-4D97-AF65-F5344CB8AC3E}">
        <p14:creationId xmlns:p14="http://schemas.microsoft.com/office/powerpoint/2010/main" val="2013524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solidFill>
            <a:srgbClr val="FFFFFF"/>
          </a:solidFill>
          <a:ln/>
        </p:spPr>
      </p:sp>
      <p:sp>
        <p:nvSpPr>
          <p:cNvPr id="23554" name="Notes Placeholder 2"/>
          <p:cNvSpPr>
            <a:spLocks noGrp="1"/>
          </p:cNvSpPr>
          <p:nvPr>
            <p:ph type="body" idx="1"/>
          </p:nvPr>
        </p:nvSpPr>
        <p:spPr>
          <a:noFill/>
          <a:ln>
            <a:solidFill>
              <a:srgbClr val="000000"/>
            </a:solidFill>
          </a:ln>
        </p:spPr>
        <p:txBody>
          <a:bodyPr/>
          <a:lstStyle/>
          <a:p>
            <a:pPr lvl="2"/>
            <a:r>
              <a:rPr lang="en-US" dirty="0">
                <a:latin typeface="Arial" pitchFamily="34" charset="0"/>
                <a:ea typeface="ＭＳ Ｐゴシック" charset="-128"/>
              </a:rPr>
              <a:t>･Do not make a title page for your paper unless specifically requested</a:t>
            </a:r>
          </a:p>
          <a:p>
            <a:pPr lvl="2"/>
            <a:r>
              <a:rPr lang="en-US" dirty="0">
                <a:latin typeface="Arial" pitchFamily="34" charset="0"/>
                <a:ea typeface="ＭＳ Ｐゴシック" charset="-128"/>
              </a:rPr>
              <a:t>･In the upper left-hand corner of the first page, list your name, your instructor's name, the course, and the date. Again, be sure to use double-spaced text.</a:t>
            </a:r>
          </a:p>
          <a:p>
            <a:pPr lvl="2"/>
            <a:r>
              <a:rPr lang="en-US" dirty="0">
                <a:latin typeface="Arial" pitchFamily="34" charset="0"/>
                <a:ea typeface="ＭＳ Ｐゴシック" charset="-128"/>
              </a:rPr>
              <a:t>･Double space again and center the title.</a:t>
            </a:r>
          </a:p>
          <a:p>
            <a:pPr lvl="2"/>
            <a:r>
              <a:rPr lang="en-US" dirty="0">
                <a:latin typeface="Arial" pitchFamily="34" charset="0"/>
                <a:ea typeface="ＭＳ Ｐゴシック" charset="-128"/>
              </a:rPr>
              <a:t>Do not underline, italicize, or place your title in quotation marks; write the title in Title Case (standard capitalization), not in all capital letters.</a:t>
            </a:r>
          </a:p>
          <a:p>
            <a:pPr lvl="2"/>
            <a:r>
              <a:rPr lang="en-US" dirty="0">
                <a:latin typeface="Arial" pitchFamily="34" charset="0"/>
                <a:ea typeface="ＭＳ Ｐゴシック" charset="-128"/>
              </a:rPr>
              <a:t>･Use quotation marks and/or italics when referring to other works in your title, just as you would in your text: Fear and Loathing in Las Vegas as Morality Play; Human Weariness in </a:t>
            </a:r>
            <a:r>
              <a:rPr lang="en-US" altLang="en-US" dirty="0">
                <a:latin typeface="Arial" pitchFamily="34" charset="0"/>
                <a:ea typeface="ＭＳ Ｐゴシック" charset="-128"/>
              </a:rPr>
              <a:t>“</a:t>
            </a:r>
            <a:r>
              <a:rPr lang="en-US" dirty="0">
                <a:latin typeface="Arial" pitchFamily="34" charset="0"/>
                <a:ea typeface="ＭＳ Ｐゴシック" charset="-128"/>
              </a:rPr>
              <a:t>After Apple Picking</a:t>
            </a:r>
            <a:r>
              <a:rPr lang="en-US" altLang="ja-JP" dirty="0">
                <a:latin typeface="Arial" pitchFamily="34" charset="0"/>
                <a:ea typeface="ＭＳ Ｐゴシック" charset="-128"/>
              </a:rPr>
              <a:t>“</a:t>
            </a:r>
          </a:p>
          <a:p>
            <a:pPr lvl="2"/>
            <a:r>
              <a:rPr lang="en-US" dirty="0">
                <a:latin typeface="Arial" pitchFamily="34" charset="0"/>
                <a:ea typeface="ＭＳ Ｐゴシック" charset="-128"/>
              </a:rPr>
              <a:t>･Double space between the title and the first line of the text.</a:t>
            </a:r>
          </a:p>
          <a:p>
            <a:pPr lvl="2"/>
            <a:r>
              <a:rPr lang="en-US" dirty="0">
                <a:latin typeface="Arial" pitchFamily="34"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p:txBody>
      </p:sp>
      <p:sp>
        <p:nvSpPr>
          <p:cNvPr id="23555"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2C9E57AB-74B5-46B0-9F99-7C6C51FD8598}" type="slidenum">
              <a:rPr lang="en-US" sz="1200"/>
              <a:pPr algn="r" eaLnBrk="0" hangingPunct="0"/>
              <a:t>4</a:t>
            </a:fld>
            <a:endParaRPr lang="en-US" sz="1200"/>
          </a:p>
        </p:txBody>
      </p:sp>
    </p:spTree>
    <p:extLst>
      <p:ext uri="{BB962C8B-B14F-4D97-AF65-F5344CB8AC3E}">
        <p14:creationId xmlns:p14="http://schemas.microsoft.com/office/powerpoint/2010/main" val="190572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solidFill>
            <a:srgbClr val="FFFFFF"/>
          </a:solidFill>
          <a:ln/>
        </p:spPr>
      </p:sp>
      <p:sp>
        <p:nvSpPr>
          <p:cNvPr id="29698" name="Notes Placeholder 2"/>
          <p:cNvSpPr>
            <a:spLocks noGrp="1"/>
          </p:cNvSpPr>
          <p:nvPr>
            <p:ph type="body" idx="1"/>
          </p:nvPr>
        </p:nvSpPr>
        <p:spPr>
          <a:noFill/>
          <a:ln>
            <a:solidFill>
              <a:srgbClr val="000000"/>
            </a:solidFill>
          </a:ln>
        </p:spPr>
        <p:txBody>
          <a:bodyPr/>
          <a:lstStyle/>
          <a:p>
            <a:pPr lvl="2"/>
            <a:r>
              <a:rPr lang="en-US" dirty="0">
                <a:latin typeface="Arial" pitchFamily="34" charset="0"/>
                <a:ea typeface="ＭＳ Ｐゴシック" charset="-128"/>
              </a:rPr>
              <a:t>Basic In-Text Citation Rules</a:t>
            </a:r>
          </a:p>
          <a:p>
            <a:pPr lvl="2"/>
            <a:endParaRPr lang="en-US" dirty="0">
              <a:latin typeface="Arial" pitchFamily="34" charset="0"/>
              <a:ea typeface="ＭＳ Ｐゴシック" charset="-128"/>
            </a:endParaRPr>
          </a:p>
          <a:p>
            <a:pPr lvl="2"/>
            <a:r>
              <a:rPr lang="en-US" dirty="0">
                <a:latin typeface="Arial" pitchFamily="34" charset="0"/>
                <a:ea typeface="ＭＳ Ｐゴシック" charset="-128"/>
              </a:rPr>
              <a:t>In MLA style, referring to the works of others in your text is done by using what is known as parenthetical citation. This method involves placing relevant source information in parentheses after a quote or a paraphrase.</a:t>
            </a:r>
          </a:p>
          <a:p>
            <a:pPr lvl="2"/>
            <a:endParaRPr lang="en-US" dirty="0">
              <a:latin typeface="Arial" pitchFamily="34" charset="0"/>
              <a:ea typeface="ＭＳ Ｐゴシック" charset="-128"/>
            </a:endParaRPr>
          </a:p>
          <a:p>
            <a:pPr lvl="2"/>
            <a:r>
              <a:rPr lang="en-US" dirty="0">
                <a:latin typeface="Arial" pitchFamily="34" charset="0"/>
                <a:ea typeface="ＭＳ Ｐゴシック" charset="-128"/>
              </a:rPr>
              <a:t>General Guidelines</a:t>
            </a:r>
          </a:p>
          <a:p>
            <a:pPr lvl="2"/>
            <a:endParaRPr lang="en-US" dirty="0">
              <a:latin typeface="Arial" pitchFamily="34" charset="0"/>
              <a:ea typeface="ＭＳ Ｐゴシック" charset="-128"/>
            </a:endParaRPr>
          </a:p>
          <a:p>
            <a:pPr lvl="2"/>
            <a:r>
              <a:rPr lang="en-US" dirty="0">
                <a:latin typeface="Arial" pitchFamily="34" charset="0"/>
                <a:ea typeface="ＭＳ Ｐゴシック" charset="-128"/>
              </a:rPr>
              <a:t>･The source information required in a parenthetical citation depends (1.) upon the source medium (e.g. Print, Web, DVD) and (2.) upon the source</a:t>
            </a:r>
            <a:r>
              <a:rPr lang="ja-JP" altLang="en-US" dirty="0">
                <a:latin typeface="Arial" pitchFamily="34" charset="0"/>
                <a:ea typeface="ＭＳ Ｐゴシック" charset="-128"/>
              </a:rPr>
              <a:t>ﾕ</a:t>
            </a:r>
            <a:r>
              <a:rPr lang="en-US" altLang="ja-JP" dirty="0">
                <a:latin typeface="Arial" pitchFamily="34" charset="0"/>
                <a:ea typeface="ＭＳ Ｐゴシック" charset="-128"/>
              </a:rPr>
              <a:t>s entry on the Works Cited (bibliography) page.</a:t>
            </a:r>
          </a:p>
          <a:p>
            <a:pPr lvl="2"/>
            <a:r>
              <a:rPr lang="en-US" dirty="0">
                <a:latin typeface="Arial" pitchFamily="34" charset="0"/>
                <a:ea typeface="ＭＳ Ｐゴシック" charset="-128"/>
              </a:rPr>
              <a:t>･Any source information that you provide in-text must correspond to the source information on the Works Cited page. More specifically, whatever signal word or phrase you provide to your readers in the text, must be the first thing that appears on the left-hand margin of the corresponding entry in the Works Cited list.</a:t>
            </a:r>
          </a:p>
        </p:txBody>
      </p:sp>
      <p:sp>
        <p:nvSpPr>
          <p:cNvPr id="29699"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E950F360-94FE-4862-BC65-22B0B9879223}" type="slidenum">
              <a:rPr lang="en-US" sz="1200"/>
              <a:pPr algn="r" eaLnBrk="0" hangingPunct="0"/>
              <a:t>5</a:t>
            </a:fld>
            <a:endParaRPr lang="en-US" sz="1200"/>
          </a:p>
        </p:txBody>
      </p:sp>
    </p:spTree>
    <p:extLst>
      <p:ext uri="{BB962C8B-B14F-4D97-AF65-F5344CB8AC3E}">
        <p14:creationId xmlns:p14="http://schemas.microsoft.com/office/powerpoint/2010/main" val="1039704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solidFill>
            <a:srgbClr val="FFFFFF"/>
          </a:solidFill>
          <a:ln/>
        </p:spPr>
      </p:sp>
      <p:sp>
        <p:nvSpPr>
          <p:cNvPr id="31746" name="Notes Placeholder 2"/>
          <p:cNvSpPr>
            <a:spLocks noGrp="1"/>
          </p:cNvSpPr>
          <p:nvPr>
            <p:ph type="body" idx="1"/>
          </p:nvPr>
        </p:nvSpPr>
        <p:spPr>
          <a:noFill/>
          <a:ln>
            <a:solidFill>
              <a:srgbClr val="000000"/>
            </a:solidFill>
          </a:ln>
        </p:spPr>
        <p:txBody>
          <a:bodyPr/>
          <a:lstStyle/>
          <a:p>
            <a:pPr lvl="2"/>
            <a:r>
              <a:rPr lang="en-US" dirty="0">
                <a:latin typeface="Arial" pitchFamily="34" charset="0"/>
                <a:ea typeface="ＭＳ Ｐゴシック" charset="-128"/>
              </a:rPr>
              <a:t>In-Text Citations: Author-Page Style</a:t>
            </a:r>
          </a:p>
          <a:p>
            <a:pPr lvl="2"/>
            <a:endParaRPr lang="en-US" dirty="0">
              <a:latin typeface="Arial" pitchFamily="34" charset="0"/>
              <a:ea typeface="ＭＳ Ｐゴシック" charset="-128"/>
            </a:endParaRPr>
          </a:p>
          <a:p>
            <a:pPr lvl="2"/>
            <a:r>
              <a:rPr lang="en-US" dirty="0">
                <a:latin typeface="Arial" pitchFamily="34" charset="0"/>
                <a:ea typeface="ＭＳ Ｐゴシック" charset="-128"/>
              </a:rPr>
              <a:t>MLA 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a:t>
            </a:r>
          </a:p>
          <a:p>
            <a:pPr lvl="2"/>
            <a:endParaRPr lang="en-US" dirty="0">
              <a:latin typeface="Arial" pitchFamily="34" charset="0"/>
              <a:ea typeface="ＭＳ Ｐゴシック" charset="-128"/>
            </a:endParaRPr>
          </a:p>
          <a:p>
            <a:pPr lvl="2"/>
            <a:r>
              <a:rPr lang="en-US" dirty="0">
                <a:latin typeface="Arial" pitchFamily="34" charset="0"/>
                <a:ea typeface="ＭＳ Ｐゴシック" charset="-128"/>
              </a:rPr>
              <a:t>The both citations in the in-text examples on this slide, (263) and (Wordsworth 263), tell readers that the information in the sentence can be located on page 263 of a work by an author named Wordsworth. If readers want more information about this source, they can turn to the Works Cited page, where, under the name of Wordsworth, they would find the information in the corresponding Works Cited entry also shown on this slide. Reduce font size on slide to allow breathing room and space. Also, use a different font for the sample text so instructions look different from the excerpt.</a:t>
            </a:r>
          </a:p>
        </p:txBody>
      </p:sp>
      <p:sp>
        <p:nvSpPr>
          <p:cNvPr id="31747"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1DEB12D8-2D04-42DA-89D2-543E276A2914}" type="slidenum">
              <a:rPr lang="en-US" sz="1200"/>
              <a:pPr algn="r" eaLnBrk="0" hangingPunct="0"/>
              <a:t>6</a:t>
            </a:fld>
            <a:endParaRPr lang="en-US" sz="1200"/>
          </a:p>
        </p:txBody>
      </p:sp>
    </p:spTree>
    <p:extLst>
      <p:ext uri="{BB962C8B-B14F-4D97-AF65-F5344CB8AC3E}">
        <p14:creationId xmlns:p14="http://schemas.microsoft.com/office/powerpoint/2010/main" val="652001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solidFill>
            <a:srgbClr val="FFFFFF"/>
          </a:solidFill>
          <a:ln/>
        </p:spPr>
      </p:sp>
      <p:sp>
        <p:nvSpPr>
          <p:cNvPr id="33794" name="Notes Placeholder 2"/>
          <p:cNvSpPr>
            <a:spLocks noGrp="1"/>
          </p:cNvSpPr>
          <p:nvPr>
            <p:ph type="body" idx="1"/>
          </p:nvPr>
        </p:nvSpPr>
        <p:spPr>
          <a:noFill/>
          <a:ln>
            <a:solidFill>
              <a:srgbClr val="000000"/>
            </a:solidFill>
          </a:ln>
        </p:spPr>
        <p:txBody>
          <a:bodyPr/>
          <a:lstStyle/>
          <a:p>
            <a:pPr>
              <a:spcAft>
                <a:spcPts val="1223"/>
              </a:spcAft>
            </a:pPr>
            <a:r>
              <a:rPr lang="en-US" b="1" dirty="0">
                <a:latin typeface="Arial" pitchFamily="34" charset="0"/>
                <a:ea typeface="ＭＳ Ｐゴシック" charset="-128"/>
              </a:rPr>
              <a:t>In-text Citations for Print Sources with Known Author</a:t>
            </a:r>
          </a:p>
          <a:p>
            <a:pPr>
              <a:spcAft>
                <a:spcPts val="1223"/>
              </a:spcAft>
            </a:pPr>
            <a:endParaRPr lang="en-US" b="1" dirty="0">
              <a:latin typeface="Arial" pitchFamily="34" charset="0"/>
              <a:ea typeface="ＭＳ Ｐゴシック" charset="-128"/>
            </a:endParaRPr>
          </a:p>
          <a:p>
            <a:pPr>
              <a:spcAft>
                <a:spcPts val="1223"/>
              </a:spcAft>
            </a:pPr>
            <a:r>
              <a:rPr lang="en-US" dirty="0">
                <a:latin typeface="Arial" pitchFamily="34" charset="0"/>
                <a:ea typeface="ＭＳ Ｐゴシック" charset="-128"/>
              </a:rPr>
              <a:t>For Print sources like books, magazines, scholarly journal articles, and newspapers, provide a signal word or phrase (usually the author</a:t>
            </a:r>
            <a:r>
              <a:rPr lang="ja-JP" altLang="en-US" dirty="0">
                <a:latin typeface="Arial" pitchFamily="34" charset="0"/>
                <a:ea typeface="ＭＳ Ｐゴシック" charset="-128"/>
              </a:rPr>
              <a:t>’</a:t>
            </a:r>
            <a:r>
              <a:rPr lang="en-US" altLang="ja-JP" dirty="0">
                <a:latin typeface="Arial" pitchFamily="34" charset="0"/>
                <a:ea typeface="ＭＳ Ｐゴシック" charset="-128"/>
              </a:rPr>
              <a:t>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 Cited (as noted in the corresponding Works Cited entry on this slide). </a:t>
            </a:r>
            <a:r>
              <a:rPr lang="en-US" altLang="ja-JP" b="1" dirty="0">
                <a:latin typeface="Arial" pitchFamily="34" charset="0"/>
                <a:ea typeface="ＭＳ Ｐゴシック" charset="-128"/>
              </a:rPr>
              <a:t>See comments from previous slide.</a:t>
            </a:r>
            <a:endParaRPr lang="en-US" dirty="0">
              <a:latin typeface="Arial" pitchFamily="34" charset="0"/>
              <a:ea typeface="ＭＳ Ｐゴシック" charset="-128"/>
            </a:endParaRPr>
          </a:p>
        </p:txBody>
      </p:sp>
      <p:sp>
        <p:nvSpPr>
          <p:cNvPr id="33795"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BD142EF0-971D-4006-9343-B24FEC3F1AD5}" type="slidenum">
              <a:rPr lang="en-US" sz="1200"/>
              <a:pPr algn="r" eaLnBrk="0" hangingPunct="0"/>
              <a:t>7</a:t>
            </a:fld>
            <a:endParaRPr lang="en-US" sz="1200"/>
          </a:p>
        </p:txBody>
      </p:sp>
    </p:spTree>
    <p:extLst>
      <p:ext uri="{BB962C8B-B14F-4D97-AF65-F5344CB8AC3E}">
        <p14:creationId xmlns:p14="http://schemas.microsoft.com/office/powerpoint/2010/main" val="2788207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solidFill>
            <a:srgbClr val="FFFFFF"/>
          </a:solidFill>
          <a:ln/>
        </p:spPr>
      </p:sp>
      <p:sp>
        <p:nvSpPr>
          <p:cNvPr id="37890" name="Notes Placeholder 2"/>
          <p:cNvSpPr>
            <a:spLocks noGrp="1"/>
          </p:cNvSpPr>
          <p:nvPr>
            <p:ph type="body" idx="1"/>
          </p:nvPr>
        </p:nvSpPr>
        <p:spPr>
          <a:noFill/>
          <a:ln>
            <a:solidFill>
              <a:srgbClr val="000000"/>
            </a:solidFill>
          </a:ln>
        </p:spPr>
        <p:txBody>
          <a:bodyPr/>
          <a:lstStyle/>
          <a:p>
            <a:pPr>
              <a:spcAft>
                <a:spcPts val="1223"/>
              </a:spcAft>
            </a:pPr>
            <a:r>
              <a:rPr lang="en-US" b="1">
                <a:latin typeface="Arial" pitchFamily="34" charset="0"/>
                <a:ea typeface="ＭＳ Ｐゴシック" charset="-128"/>
              </a:rPr>
              <a:t>In-text Citations for Print Sources with No Known Author</a:t>
            </a:r>
          </a:p>
          <a:p>
            <a:pPr>
              <a:spcAft>
                <a:spcPts val="1223"/>
              </a:spcAft>
            </a:pPr>
            <a:endParaRPr lang="en-US" b="1">
              <a:latin typeface="Arial" pitchFamily="34" charset="0"/>
              <a:ea typeface="ＭＳ Ｐゴシック" charset="-128"/>
            </a:endParaRPr>
          </a:p>
          <a:p>
            <a:pPr>
              <a:spcAft>
                <a:spcPts val="1223"/>
              </a:spcAft>
            </a:pPr>
            <a:r>
              <a:rPr lang="en-US">
                <a:latin typeface="Verdana" pitchFamily="34" charset="0"/>
                <a:ea typeface="ＭＳ Ｐゴシック" charset="-128"/>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a:spcAft>
                <a:spcPts val="1223"/>
              </a:spcAft>
            </a:pPr>
            <a:endParaRPr lang="en-US">
              <a:latin typeface="Verdana" pitchFamily="34" charset="0"/>
              <a:ea typeface="ＭＳ Ｐゴシック" charset="-128"/>
            </a:endParaRPr>
          </a:p>
          <a:p>
            <a:pPr>
              <a:spcAft>
                <a:spcPts val="1223"/>
              </a:spcAft>
            </a:pPr>
            <a:r>
              <a:rPr lang="en-US">
                <a:latin typeface="Verdana" pitchFamily="34" charset="0"/>
                <a:ea typeface="ＭＳ Ｐゴシック" charset="-128"/>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 Cited. Thus, the writer includes the title in quotation marks as the signal phrase in the parenthetical citation in order to lead the reader directly to the source on the Works Cited page. </a:t>
            </a:r>
            <a:r>
              <a:rPr lang="en-US" b="1">
                <a:latin typeface="Verdana" pitchFamily="34" charset="0"/>
                <a:ea typeface="ＭＳ Ｐゴシック" charset="-128"/>
              </a:rPr>
              <a:t>See comments from previous slide.</a:t>
            </a:r>
            <a:endParaRPr lang="en-US">
              <a:latin typeface="Verdana" pitchFamily="34" charset="0"/>
              <a:ea typeface="ＭＳ Ｐゴシック" charset="-128"/>
            </a:endParaRPr>
          </a:p>
        </p:txBody>
      </p:sp>
      <p:sp>
        <p:nvSpPr>
          <p:cNvPr id="37891" name="Slide Number Placeholder 3"/>
          <p:cNvSpPr txBox="1">
            <a:spLocks noGrp="1"/>
          </p:cNvSpPr>
          <p:nvPr/>
        </p:nvSpPr>
        <p:spPr bwMode="auto">
          <a:xfrm>
            <a:off x="3972560" y="8831580"/>
            <a:ext cx="3037840" cy="464820"/>
          </a:xfrm>
          <a:prstGeom prst="rect">
            <a:avLst/>
          </a:prstGeom>
          <a:noFill/>
          <a:ln w="9525">
            <a:noFill/>
            <a:miter lim="800000"/>
            <a:headEnd/>
            <a:tailEnd/>
          </a:ln>
        </p:spPr>
        <p:txBody>
          <a:bodyPr lIns="93177" tIns="46589" rIns="93177" bIns="46589" anchor="b"/>
          <a:lstStyle/>
          <a:p>
            <a:pPr algn="r" eaLnBrk="0" hangingPunct="0"/>
            <a:fld id="{5D6C0672-A109-4045-80A8-F75BFB292F4D}" type="slidenum">
              <a:rPr lang="en-US" sz="1200"/>
              <a:pPr algn="r" eaLnBrk="0" hangingPunct="0"/>
              <a:t>8</a:t>
            </a:fld>
            <a:endParaRPr lang="en-US" sz="1200"/>
          </a:p>
        </p:txBody>
      </p:sp>
    </p:spTree>
    <p:extLst>
      <p:ext uri="{BB962C8B-B14F-4D97-AF65-F5344CB8AC3E}">
        <p14:creationId xmlns:p14="http://schemas.microsoft.com/office/powerpoint/2010/main" val="3820102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r>
              <a:rPr lang="en-US">
                <a:latin typeface="Arial" pitchFamily="34" charset="0"/>
                <a:ea typeface="ＭＳ Ｐゴシック" charset="-128"/>
              </a:rPr>
              <a:t>And this is how the Works Cited listing should look.</a:t>
            </a:r>
          </a:p>
        </p:txBody>
      </p:sp>
      <p:sp>
        <p:nvSpPr>
          <p:cNvPr id="39939" name="Slide Number Placeholder 3"/>
          <p:cNvSpPr>
            <a:spLocks noGrp="1"/>
          </p:cNvSpPr>
          <p:nvPr>
            <p:ph type="sldNum" sz="quarter" idx="5"/>
          </p:nvPr>
        </p:nvSpPr>
        <p:spPr>
          <a:noFill/>
        </p:spPr>
        <p:txBody>
          <a:bodyPr/>
          <a:lstStyle/>
          <a:p>
            <a:fld id="{4B24B3FB-A6B5-4EB2-9BF9-4C3660EA6741}" type="slidenum">
              <a:rPr lang="en-US"/>
              <a:pPr/>
              <a:t>9</a:t>
            </a:fld>
            <a:endParaRPr lang="en-US"/>
          </a:p>
        </p:txBody>
      </p:sp>
    </p:spTree>
    <p:extLst>
      <p:ext uri="{BB962C8B-B14F-4D97-AF65-F5344CB8AC3E}">
        <p14:creationId xmlns:p14="http://schemas.microsoft.com/office/powerpoint/2010/main" val="19128990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47800"/>
            <a:ext cx="7772400" cy="1143000"/>
          </a:xfrm>
        </p:spPr>
        <p:txBody>
          <a:bodyPr/>
          <a:lstStyle>
            <a:lvl1pPr>
              <a:defRPr sz="4000"/>
            </a:lvl1pPr>
          </a:lstStyle>
          <a:p>
            <a:r>
              <a:rPr lang="en-US"/>
              <a:t>Click to edit Master title style</a:t>
            </a:r>
          </a:p>
        </p:txBody>
      </p:sp>
      <p:sp>
        <p:nvSpPr>
          <p:cNvPr id="3075" name="Rectangle 3"/>
          <p:cNvSpPr>
            <a:spLocks noGrp="1" noChangeArrowheads="1"/>
          </p:cNvSpPr>
          <p:nvPr>
            <p:ph type="subTitle" idx="1"/>
          </p:nvPr>
        </p:nvSpPr>
        <p:spPr>
          <a:xfrm>
            <a:off x="1295400" y="2819400"/>
            <a:ext cx="6400800" cy="838200"/>
          </a:xfrm>
        </p:spPr>
        <p:txBody>
          <a:bodyPr/>
          <a:lstStyle>
            <a:lvl1pPr marL="0" indent="0" algn="ctr">
              <a:buFontTx/>
              <a:buNone/>
              <a:defRPr sz="2800" i="1"/>
            </a:lvl1pPr>
          </a:lstStyle>
          <a:p>
            <a:r>
              <a:rPr lang="en-US"/>
              <a:t>Click to edit Master subtitle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193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76200"/>
            <a:ext cx="59055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62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192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ransition spd="med"/>
  <p:txStyles>
    <p:titleStyle>
      <a:lvl1pPr algn="ctr" rtl="0" eaLnBrk="0" fontAlgn="base" hangingPunct="0">
        <a:spcBef>
          <a:spcPct val="0"/>
        </a:spcBef>
        <a:spcAft>
          <a:spcPct val="0"/>
        </a:spcAft>
        <a:defRPr sz="3600">
          <a:solidFill>
            <a:schemeClr val="tx2"/>
          </a:solidFill>
          <a:latin typeface="+mj-lt"/>
          <a:ea typeface="+mj-ea"/>
          <a:cs typeface="ＭＳ Ｐゴシック"/>
        </a:defRPr>
      </a:lvl1pPr>
      <a:lvl2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2pPr>
      <a:lvl3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3pPr>
      <a:lvl4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4pPr>
      <a:lvl5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5pPr>
      <a:lvl6pPr marL="4572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6pPr>
      <a:lvl7pPr marL="9144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7pPr>
      <a:lvl8pPr marL="13716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8pPr>
      <a:lvl9pPr marL="18288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pPr eaLnBrk="1" hangingPunct="1"/>
            <a:r>
              <a:rPr lang="en-US"/>
              <a:t>What does MLA regulate?</a:t>
            </a:r>
          </a:p>
        </p:txBody>
      </p:sp>
      <p:sp>
        <p:nvSpPr>
          <p:cNvPr id="10242" name="Rectangle 5"/>
          <p:cNvSpPr>
            <a:spLocks noChangeArrowheads="1"/>
          </p:cNvSpPr>
          <p:nvPr/>
        </p:nvSpPr>
        <p:spPr bwMode="auto">
          <a:xfrm>
            <a:off x="381000" y="1676400"/>
            <a:ext cx="4038600" cy="4059238"/>
          </a:xfrm>
          <a:prstGeom prst="rect">
            <a:avLst/>
          </a:prstGeom>
          <a:noFill/>
          <a:ln w="9525">
            <a:noFill/>
            <a:miter lim="800000"/>
            <a:headEnd/>
            <a:tailEnd/>
          </a:ln>
        </p:spPr>
        <p:txBody>
          <a:bodyPr>
            <a:spAutoFit/>
          </a:bodyPr>
          <a:lstStyle/>
          <a:p>
            <a:pPr eaLnBrk="0" hangingPunct="0"/>
            <a:r>
              <a:rPr lang="en-US" sz="2800" dirty="0"/>
              <a:t>MLA </a:t>
            </a:r>
            <a:r>
              <a:rPr lang="en-US" sz="2800" dirty="0" err="1" smtClean="0"/>
              <a:t>standarizes</a:t>
            </a:r>
            <a:r>
              <a:rPr lang="en-US" sz="2800" dirty="0" smtClean="0"/>
              <a:t>:</a:t>
            </a:r>
            <a:endParaRPr lang="en-US" sz="2800" dirty="0"/>
          </a:p>
          <a:p>
            <a:pPr eaLnBrk="0" hangingPunct="0"/>
            <a:endParaRPr lang="en-US" sz="2800" dirty="0"/>
          </a:p>
          <a:p>
            <a:pPr eaLnBrk="0" hangingPunct="0">
              <a:lnSpc>
                <a:spcPct val="150000"/>
              </a:lnSpc>
              <a:buFont typeface="Wingdings" pitchFamily="2" charset="2"/>
              <a:buChar char="Ø"/>
            </a:pPr>
            <a:r>
              <a:rPr lang="en-US" sz="2800" dirty="0"/>
              <a:t>Document Format</a:t>
            </a:r>
          </a:p>
          <a:p>
            <a:pPr eaLnBrk="0" hangingPunct="0">
              <a:lnSpc>
                <a:spcPct val="150000"/>
              </a:lnSpc>
              <a:buFont typeface="Wingdings" pitchFamily="2" charset="2"/>
              <a:buChar char="Ø"/>
            </a:pPr>
            <a:r>
              <a:rPr lang="en-US" sz="2800" dirty="0"/>
              <a:t>In-text citations</a:t>
            </a:r>
          </a:p>
          <a:p>
            <a:pPr eaLnBrk="0" hangingPunct="0">
              <a:lnSpc>
                <a:spcPct val="150000"/>
              </a:lnSpc>
              <a:buFont typeface="Wingdings" pitchFamily="2" charset="2"/>
              <a:buChar char="Ø"/>
            </a:pPr>
            <a:r>
              <a:rPr lang="en-US" sz="2800" dirty="0"/>
              <a:t>Works Cited </a:t>
            </a:r>
          </a:p>
          <a:p>
            <a:pPr eaLnBrk="0" hangingPunct="0">
              <a:lnSpc>
                <a:spcPct val="150000"/>
              </a:lnSpc>
            </a:pPr>
            <a:r>
              <a:rPr lang="en-US" sz="2800" dirty="0"/>
              <a:t>   </a:t>
            </a:r>
            <a:r>
              <a:rPr lang="en-US" dirty="0"/>
              <a:t>(a list of all sources</a:t>
            </a:r>
          </a:p>
          <a:p>
            <a:pPr eaLnBrk="0" hangingPunct="0">
              <a:lnSpc>
                <a:spcPct val="150000"/>
              </a:lnSpc>
            </a:pPr>
            <a:r>
              <a:rPr lang="en-US" dirty="0"/>
              <a:t>    used in the paper)</a:t>
            </a:r>
          </a:p>
        </p:txBody>
      </p:sp>
      <p:pic>
        <p:nvPicPr>
          <p:cNvPr id="2" name="Picture 1"/>
          <p:cNvPicPr>
            <a:picLocks noChangeAspect="1"/>
          </p:cNvPicPr>
          <p:nvPr/>
        </p:nvPicPr>
        <p:blipFill>
          <a:blip r:embed="rId3"/>
          <a:stretch>
            <a:fillRect/>
          </a:stretch>
        </p:blipFill>
        <p:spPr>
          <a:xfrm>
            <a:off x="4813299" y="1395412"/>
            <a:ext cx="3171825" cy="4752975"/>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dirty="0"/>
              <a:t>Other In-Text </a:t>
            </a:r>
            <a:r>
              <a:rPr lang="en-US" dirty="0" smtClean="0"/>
              <a:t>Citations</a:t>
            </a:r>
            <a:endParaRPr lang="en-US" dirty="0"/>
          </a:p>
        </p:txBody>
      </p:sp>
      <p:sp>
        <p:nvSpPr>
          <p:cNvPr id="49154" name="Rectangle 4"/>
          <p:cNvSpPr>
            <a:spLocks noChangeArrowheads="1"/>
          </p:cNvSpPr>
          <p:nvPr/>
        </p:nvSpPr>
        <p:spPr bwMode="auto">
          <a:xfrm>
            <a:off x="381000" y="1143000"/>
            <a:ext cx="8305800" cy="4541838"/>
          </a:xfrm>
          <a:prstGeom prst="rect">
            <a:avLst/>
          </a:prstGeom>
          <a:noFill/>
          <a:ln w="9525">
            <a:noFill/>
            <a:miter lim="800000"/>
            <a:headEnd/>
            <a:tailEnd/>
          </a:ln>
        </p:spPr>
        <p:txBody>
          <a:bodyPr>
            <a:spAutoFit/>
          </a:bodyPr>
          <a:lstStyle/>
          <a:p>
            <a:pPr>
              <a:lnSpc>
                <a:spcPct val="150000"/>
              </a:lnSpc>
              <a:buFont typeface="Wingdings" pitchFamily="2" charset="2"/>
              <a:buNone/>
            </a:pPr>
            <a:r>
              <a:rPr lang="en-US" dirty="0"/>
              <a:t>Citing Indirect Sources</a:t>
            </a:r>
          </a:p>
          <a:p>
            <a:pPr>
              <a:lnSpc>
                <a:spcPct val="150000"/>
              </a:lnSpc>
              <a:buFont typeface="Wingdings" pitchFamily="2" charset="2"/>
              <a:buNone/>
            </a:pPr>
            <a:r>
              <a:rPr lang="en-US" sz="2200" dirty="0"/>
              <a:t>In-text Example:</a:t>
            </a:r>
          </a:p>
          <a:p>
            <a:pPr>
              <a:lnSpc>
                <a:spcPct val="150000"/>
              </a:lnSpc>
              <a:buFont typeface="Wingdings" pitchFamily="2" charset="2"/>
              <a:buNone/>
            </a:pPr>
            <a:r>
              <a:rPr lang="en-US" sz="2200" dirty="0" err="1">
                <a:solidFill>
                  <a:schemeClr val="accent2"/>
                </a:solidFill>
                <a:latin typeface="Times New Roman" pitchFamily="18" charset="0"/>
              </a:rPr>
              <a:t>Ravitch</a:t>
            </a:r>
            <a:r>
              <a:rPr lang="en-US" sz="2200" dirty="0">
                <a:solidFill>
                  <a:schemeClr val="accent2"/>
                </a:solidFill>
                <a:latin typeface="Times New Roman" pitchFamily="18" charset="0"/>
              </a:rPr>
              <a:t> argues that high schools are pressured to act as </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social service centers, and they don't do that well</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 (</a:t>
            </a:r>
            <a:r>
              <a:rPr lang="en-US" sz="2200" dirty="0" err="1">
                <a:solidFill>
                  <a:schemeClr val="accent2"/>
                </a:solidFill>
                <a:latin typeface="Times New Roman" pitchFamily="18" charset="0"/>
              </a:rPr>
              <a:t>qtd</a:t>
            </a:r>
            <a:r>
              <a:rPr lang="en-US" sz="2200" dirty="0">
                <a:solidFill>
                  <a:schemeClr val="accent2"/>
                </a:solidFill>
                <a:latin typeface="Times New Roman" pitchFamily="18" charset="0"/>
              </a:rPr>
              <a:t>. in Weisman 259).</a:t>
            </a:r>
          </a:p>
          <a:p>
            <a:pPr>
              <a:lnSpc>
                <a:spcPct val="150000"/>
              </a:lnSpc>
              <a:buFont typeface="Wingdings" pitchFamily="2" charset="2"/>
              <a:buNone/>
            </a:pPr>
            <a:endParaRPr lang="en-US" sz="1200" b="0" dirty="0"/>
          </a:p>
          <a:p>
            <a:pPr>
              <a:lnSpc>
                <a:spcPct val="150000"/>
              </a:lnSpc>
              <a:buFont typeface="Wingdings" pitchFamily="2" charset="2"/>
              <a:buNone/>
            </a:pPr>
            <a:endParaRPr lang="en-US" dirty="0"/>
          </a:p>
          <a:p>
            <a:pPr>
              <a:lnSpc>
                <a:spcPct val="150000"/>
              </a:lnSpc>
              <a:buFont typeface="Wingdings" pitchFamily="2" charset="2"/>
              <a:buNone/>
            </a:pPr>
            <a:r>
              <a:rPr lang="en-US" dirty="0"/>
              <a:t>Multiple Citations</a:t>
            </a:r>
          </a:p>
          <a:p>
            <a:pPr>
              <a:lnSpc>
                <a:spcPct val="150000"/>
              </a:lnSpc>
              <a:buFont typeface="Wingdings" pitchFamily="2" charset="2"/>
              <a:buNone/>
            </a:pPr>
            <a:r>
              <a:rPr lang="en-US" sz="2200" dirty="0"/>
              <a:t>In-text Example:</a:t>
            </a:r>
          </a:p>
          <a:p>
            <a:pPr>
              <a:lnSpc>
                <a:spcPct val="150000"/>
              </a:lnSpc>
              <a:buFont typeface="Wingdings" pitchFamily="2" charset="2"/>
              <a:buNone/>
            </a:pPr>
            <a:r>
              <a:rPr lang="en-US" sz="2200" dirty="0">
                <a:solidFill>
                  <a:schemeClr val="accent2"/>
                </a:solidFill>
                <a:latin typeface="Times New Roman" pitchFamily="18" charset="0"/>
              </a:rPr>
              <a:t>. . . as has been discussed elsewhere (Burke 3; Dewey 21).</a:t>
            </a:r>
            <a:endParaRPr lang="en-US" sz="2200"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dirty="0"/>
              <a:t>Other In-Text </a:t>
            </a:r>
            <a:r>
              <a:rPr lang="en-US" dirty="0" smtClean="0"/>
              <a:t>Citations</a:t>
            </a:r>
            <a:endParaRPr lang="en-US" dirty="0"/>
          </a:p>
        </p:txBody>
      </p:sp>
      <p:sp>
        <p:nvSpPr>
          <p:cNvPr id="53250" name="Rectangle 4"/>
          <p:cNvSpPr>
            <a:spLocks noChangeArrowheads="1"/>
          </p:cNvSpPr>
          <p:nvPr/>
        </p:nvSpPr>
        <p:spPr bwMode="auto">
          <a:xfrm>
            <a:off x="381000" y="1295400"/>
            <a:ext cx="8305800" cy="4681538"/>
          </a:xfrm>
          <a:prstGeom prst="rect">
            <a:avLst/>
          </a:prstGeom>
          <a:noFill/>
          <a:ln w="9525">
            <a:noFill/>
            <a:miter lim="800000"/>
            <a:headEnd/>
            <a:tailEnd/>
          </a:ln>
        </p:spPr>
        <p:txBody>
          <a:bodyPr>
            <a:spAutoFit/>
          </a:bodyPr>
          <a:lstStyle/>
          <a:p>
            <a:pPr>
              <a:lnSpc>
                <a:spcPct val="150000"/>
              </a:lnSpc>
              <a:buFont typeface="Wingdings" pitchFamily="2" charset="2"/>
              <a:buNone/>
            </a:pPr>
            <a:r>
              <a:rPr lang="en-US"/>
              <a:t>Sources from the Internet</a:t>
            </a:r>
          </a:p>
          <a:p>
            <a:pPr>
              <a:lnSpc>
                <a:spcPct val="150000"/>
              </a:lnSpc>
              <a:buFont typeface="Wingdings" pitchFamily="2" charset="2"/>
              <a:buNone/>
            </a:pPr>
            <a:r>
              <a:rPr lang="en-US" sz="2200"/>
              <a:t>In-text Example:</a:t>
            </a:r>
          </a:p>
          <a:p>
            <a:pPr>
              <a:lnSpc>
                <a:spcPct val="150000"/>
              </a:lnSpc>
              <a:buFont typeface="Wingdings" pitchFamily="2" charset="2"/>
              <a:buNone/>
            </a:pPr>
            <a:r>
              <a:rPr lang="en-US" sz="2200">
                <a:solidFill>
                  <a:schemeClr val="accent2"/>
                </a:solidFill>
                <a:latin typeface="Times New Roman" pitchFamily="18" charset="0"/>
              </a:rPr>
              <a:t>One online film critic stated that </a:t>
            </a:r>
            <a:r>
              <a:rPr lang="en-US" sz="2200" i="1">
                <a:solidFill>
                  <a:schemeClr val="accent2"/>
                </a:solidFill>
                <a:latin typeface="Times New Roman" pitchFamily="18" charset="0"/>
              </a:rPr>
              <a:t>Fitzcarraldo</a:t>
            </a:r>
            <a:r>
              <a:rPr lang="en-US" sz="2200">
                <a:solidFill>
                  <a:schemeClr val="accent2"/>
                </a:solidFill>
                <a:latin typeface="Times New Roman" pitchFamily="18" charset="0"/>
              </a:rPr>
              <a:t> is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...a beautiful and terrifying critique of obsession and colonialism</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(Garcia, </a:t>
            </a:r>
            <a:r>
              <a:rPr lang="en-US" altLang="ja-JP" sz="2200">
                <a:solidFill>
                  <a:schemeClr val="accent2"/>
                </a:solidFill>
                <a:latin typeface="Times New Roman" pitchFamily="18" charset="0"/>
                <a:ea typeface="ヒラギノ角ゴ Pro W3" charset="-128"/>
              </a:rPr>
              <a:t>“</a:t>
            </a:r>
            <a:r>
              <a:rPr lang="en-US" altLang="ja-JP" sz="2200">
                <a:solidFill>
                  <a:schemeClr val="accent2"/>
                </a:solidFill>
                <a:latin typeface="Times New Roman" pitchFamily="18" charset="0"/>
              </a:rPr>
              <a:t>Herzog: a Life</a:t>
            </a:r>
            <a:r>
              <a:rPr lang="en-US" altLang="ja-JP" sz="2200">
                <a:solidFill>
                  <a:schemeClr val="accent2"/>
                </a:solidFill>
                <a:latin typeface="Times New Roman" pitchFamily="18" charset="0"/>
                <a:ea typeface="ヒラギノ角ゴ Pro W3" charset="-128"/>
              </a:rPr>
              <a:t>”</a:t>
            </a:r>
            <a:r>
              <a:rPr lang="en-US" altLang="ja-JP" sz="2200">
                <a:solidFill>
                  <a:schemeClr val="accent2"/>
                </a:solidFill>
                <a:latin typeface="Times New Roman" pitchFamily="18" charset="0"/>
              </a:rPr>
              <a:t>).</a:t>
            </a:r>
          </a:p>
          <a:p>
            <a:pPr>
              <a:lnSpc>
                <a:spcPct val="150000"/>
              </a:lnSpc>
              <a:buFont typeface="Wingdings" pitchFamily="2" charset="2"/>
              <a:buNone/>
            </a:pPr>
            <a:r>
              <a:rPr lang="en-US" sz="2200"/>
              <a:t>Corresponding Works Cited Entry:</a:t>
            </a:r>
          </a:p>
          <a:p>
            <a:pPr>
              <a:lnSpc>
                <a:spcPct val="150000"/>
              </a:lnSpc>
              <a:buFont typeface="Wingdings" pitchFamily="2" charset="2"/>
              <a:buNone/>
            </a:pPr>
            <a:r>
              <a:rPr lang="en-US" sz="2200">
                <a:solidFill>
                  <a:schemeClr val="accent2"/>
                </a:solidFill>
                <a:latin typeface="Times New Roman" pitchFamily="18" charset="0"/>
              </a:rPr>
              <a:t>Garcia, Elizabeth.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Herzog: a Life.</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a:t>
            </a:r>
            <a:r>
              <a:rPr lang="en-US" sz="2200" i="1">
                <a:solidFill>
                  <a:schemeClr val="accent2"/>
                </a:solidFill>
                <a:latin typeface="Times New Roman" pitchFamily="18" charset="0"/>
              </a:rPr>
              <a:t>Online Film Critics Corner</a:t>
            </a:r>
            <a:r>
              <a:rPr lang="en-US" sz="2200">
                <a:solidFill>
                  <a:schemeClr val="accent2"/>
                </a:solidFill>
                <a:latin typeface="Times New Roman" pitchFamily="18" charset="0"/>
              </a:rPr>
              <a:t>. The 	Film School of New Hampshire, 2 May 2002. Web. 8 Jan. 	2009.</a:t>
            </a:r>
            <a:endParaRPr lang="en-US" sz="220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eaLnBrk="1" hangingPunct="1"/>
            <a:r>
              <a:rPr lang="en-US"/>
              <a:t>Formatting Short Quotations</a:t>
            </a:r>
          </a:p>
        </p:txBody>
      </p:sp>
      <p:sp>
        <p:nvSpPr>
          <p:cNvPr id="55298" name="Rectangle 4"/>
          <p:cNvSpPr>
            <a:spLocks noChangeArrowheads="1"/>
          </p:cNvSpPr>
          <p:nvPr/>
        </p:nvSpPr>
        <p:spPr bwMode="auto">
          <a:xfrm>
            <a:off x="381000" y="1066800"/>
            <a:ext cx="8305800" cy="5048250"/>
          </a:xfrm>
          <a:prstGeom prst="rect">
            <a:avLst/>
          </a:prstGeom>
          <a:noFill/>
          <a:ln w="9525">
            <a:noFill/>
            <a:miter lim="800000"/>
            <a:headEnd/>
            <a:tailEnd/>
          </a:ln>
        </p:spPr>
        <p:txBody>
          <a:bodyPr>
            <a:spAutoFit/>
          </a:bodyPr>
          <a:lstStyle/>
          <a:p>
            <a:pPr>
              <a:lnSpc>
                <a:spcPct val="150000"/>
              </a:lnSpc>
              <a:buFont typeface="Wingdings" pitchFamily="2" charset="2"/>
              <a:buNone/>
            </a:pPr>
            <a:r>
              <a:rPr lang="en-US"/>
              <a:t>In-text Examples:</a:t>
            </a:r>
          </a:p>
          <a:p>
            <a:pPr>
              <a:lnSpc>
                <a:spcPct val="150000"/>
              </a:lnSpc>
              <a:buFont typeface="Wingdings" pitchFamily="2" charset="2"/>
              <a:buNone/>
            </a:pPr>
            <a:r>
              <a:rPr lang="en-US">
                <a:solidFill>
                  <a:schemeClr val="accent2"/>
                </a:solidFill>
                <a:latin typeface="Times New Roman" pitchFamily="18" charset="0"/>
              </a:rPr>
              <a:t>According to some, dreams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(Foulkes 184), though others disagree.</a:t>
            </a:r>
          </a:p>
          <a:p>
            <a:pPr>
              <a:lnSpc>
                <a:spcPct val="150000"/>
              </a:lnSpc>
              <a:buFont typeface="Wingdings" pitchFamily="2" charset="2"/>
              <a:buNone/>
            </a:pPr>
            <a:r>
              <a:rPr lang="en-US">
                <a:solidFill>
                  <a:schemeClr val="accent2"/>
                </a:solidFill>
                <a:latin typeface="Times New Roman" pitchFamily="18" charset="0"/>
              </a:rPr>
              <a:t>According to Foulkes's study, dreams may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(184).</a:t>
            </a:r>
          </a:p>
          <a:p>
            <a:pPr>
              <a:lnSpc>
                <a:spcPct val="150000"/>
              </a:lnSpc>
              <a:buFont typeface="Wingdings" pitchFamily="2" charset="2"/>
              <a:buNone/>
            </a:pPr>
            <a:r>
              <a:rPr lang="en-US">
                <a:solidFill>
                  <a:schemeClr val="accent2"/>
                </a:solidFill>
                <a:latin typeface="Times New Roman" pitchFamily="18" charset="0"/>
              </a:rPr>
              <a:t>Is it possible that dreams may express </a:t>
            </a:r>
            <a:r>
              <a:rPr lang="en-US" altLang="en-US">
                <a:solidFill>
                  <a:schemeClr val="accent2"/>
                </a:solidFill>
                <a:latin typeface="Times New Roman" pitchFamily="18" charset="0"/>
              </a:rPr>
              <a:t>“</a:t>
            </a:r>
            <a:r>
              <a:rPr lang="en-US">
                <a:solidFill>
                  <a:schemeClr val="accent2"/>
                </a:solidFill>
                <a:latin typeface="Times New Roman" pitchFamily="18" charset="0"/>
              </a:rPr>
              <a:t>profound aspects of personality</a:t>
            </a:r>
            <a:r>
              <a:rPr lang="en-US" altLang="en-US">
                <a:solidFill>
                  <a:schemeClr val="accent2"/>
                </a:solidFill>
                <a:latin typeface="Times New Roman" pitchFamily="18" charset="0"/>
              </a:rPr>
              <a:t>”</a:t>
            </a:r>
            <a:r>
              <a:rPr lang="en-US">
                <a:solidFill>
                  <a:schemeClr val="accent2"/>
                </a:solidFill>
                <a:latin typeface="Times New Roman" pitchFamily="18" charset="0"/>
              </a:rPr>
              <a:t> (Foulkes 184)?</a:t>
            </a:r>
            <a:endParaRPr lang="en-US"/>
          </a:p>
          <a:p>
            <a:pPr>
              <a:lnSpc>
                <a:spcPct val="150000"/>
              </a:lnSpc>
              <a:buFont typeface="Wingdings" pitchFamily="2" charset="2"/>
              <a:buNone/>
            </a:pPr>
            <a:r>
              <a:rPr lang="en-US">
                <a:solidFill>
                  <a:schemeClr val="accent2"/>
                </a:solidFill>
                <a:latin typeface="Times New Roman" pitchFamily="18" charset="0"/>
              </a:rPr>
              <a:t>Cullen concludes, </a:t>
            </a:r>
            <a:r>
              <a:rPr lang="en-US" altLang="en-US">
                <a:solidFill>
                  <a:schemeClr val="accent2"/>
                </a:solidFill>
                <a:latin typeface="Times New Roman" pitchFamily="18" charset="0"/>
              </a:rPr>
              <a:t>“</a:t>
            </a:r>
            <a:r>
              <a:rPr lang="en-US">
                <a:solidFill>
                  <a:schemeClr val="accent2"/>
                </a:solidFill>
                <a:latin typeface="Times New Roman" pitchFamily="18" charset="0"/>
              </a:rPr>
              <a:t>Of all the things that happened there / That's all I remember</a:t>
            </a:r>
            <a:r>
              <a:rPr lang="en-US" altLang="en-US">
                <a:solidFill>
                  <a:schemeClr val="accent2"/>
                </a:solidFill>
                <a:latin typeface="Times New Roman" pitchFamily="18" charset="0"/>
              </a:rPr>
              <a:t>”</a:t>
            </a:r>
            <a:r>
              <a:rPr lang="en-US">
                <a:solidFill>
                  <a:schemeClr val="accent2"/>
                </a:solidFill>
                <a:latin typeface="Times New Roman" pitchFamily="18" charset="0"/>
              </a:rPr>
              <a:t> (11-12).</a:t>
            </a:r>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a:t>Formatting Long Quotations</a:t>
            </a:r>
          </a:p>
        </p:txBody>
      </p:sp>
      <p:sp>
        <p:nvSpPr>
          <p:cNvPr id="57346" name="Rectangle 4"/>
          <p:cNvSpPr>
            <a:spLocks noChangeArrowheads="1"/>
          </p:cNvSpPr>
          <p:nvPr/>
        </p:nvSpPr>
        <p:spPr bwMode="auto">
          <a:xfrm>
            <a:off x="381000" y="1066800"/>
            <a:ext cx="8305800" cy="5227638"/>
          </a:xfrm>
          <a:prstGeom prst="rect">
            <a:avLst/>
          </a:prstGeom>
          <a:noFill/>
          <a:ln w="9525">
            <a:noFill/>
            <a:miter lim="800000"/>
            <a:headEnd/>
            <a:tailEnd/>
          </a:ln>
        </p:spPr>
        <p:txBody>
          <a:bodyPr>
            <a:spAutoFit/>
          </a:bodyPr>
          <a:lstStyle/>
          <a:p>
            <a:pPr>
              <a:lnSpc>
                <a:spcPct val="120000"/>
              </a:lnSpc>
              <a:buFont typeface="Wingdings" pitchFamily="2" charset="2"/>
              <a:buNone/>
            </a:pPr>
            <a:r>
              <a:rPr lang="en-US" sz="2200"/>
              <a:t>In-text Example:</a:t>
            </a:r>
          </a:p>
          <a:p>
            <a:pPr eaLnBrk="0" hangingPunct="0">
              <a:lnSpc>
                <a:spcPct val="160000"/>
              </a:lnSpc>
            </a:pPr>
            <a:r>
              <a:rPr lang="en-US" sz="2200">
                <a:solidFill>
                  <a:schemeClr val="accent2"/>
                </a:solidFill>
                <a:latin typeface="Times New Roman" pitchFamily="18" charset="0"/>
              </a:rPr>
              <a:t>Nelly Dean treats Heathcliff poorly and dehumanizes him throughout her narration:</a:t>
            </a:r>
          </a:p>
          <a:p>
            <a:pPr eaLnBrk="0" hangingPunct="0">
              <a:lnSpc>
                <a:spcPct val="120000"/>
              </a:lnSpc>
            </a:pPr>
            <a:r>
              <a:rPr lang="en-US" sz="2200">
                <a:solidFill>
                  <a:schemeClr val="accent2"/>
                </a:solidFill>
                <a:latin typeface="Times New Roman" pitchFamily="18" charset="0"/>
              </a:rPr>
              <a:t>    	They entirely refused to have it in bed with them, or even in 	their room,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p:txBody>
          <a:bodyPr/>
          <a:lstStyle/>
          <a:p>
            <a:pPr eaLnBrk="1" hangingPunct="1"/>
            <a:r>
              <a:rPr lang="en-US"/>
              <a:t>Adding/Omitting Words</a:t>
            </a:r>
          </a:p>
        </p:txBody>
      </p:sp>
      <p:sp>
        <p:nvSpPr>
          <p:cNvPr id="59394" name="Rectangle 4"/>
          <p:cNvSpPr>
            <a:spLocks noChangeArrowheads="1"/>
          </p:cNvSpPr>
          <p:nvPr/>
        </p:nvSpPr>
        <p:spPr bwMode="auto">
          <a:xfrm>
            <a:off x="685800" y="990600"/>
            <a:ext cx="8001000" cy="5295900"/>
          </a:xfrm>
          <a:prstGeom prst="rect">
            <a:avLst/>
          </a:prstGeom>
          <a:noFill/>
          <a:ln w="9525">
            <a:noFill/>
            <a:miter lim="800000"/>
            <a:headEnd/>
            <a:tailEnd/>
          </a:ln>
        </p:spPr>
        <p:txBody>
          <a:bodyPr>
            <a:spAutoFit/>
          </a:bodyPr>
          <a:lstStyle/>
          <a:p>
            <a:pPr>
              <a:lnSpc>
                <a:spcPct val="150000"/>
              </a:lnSpc>
              <a:buFont typeface="Wingdings" pitchFamily="2" charset="2"/>
              <a:buNone/>
            </a:pPr>
            <a:r>
              <a:rPr lang="en-US" sz="2200"/>
              <a:t>In-text Example for Adding Words:</a:t>
            </a:r>
          </a:p>
          <a:p>
            <a:pPr>
              <a:lnSpc>
                <a:spcPct val="150000"/>
              </a:lnSpc>
              <a:buFont typeface="Wingdings" pitchFamily="2" charset="2"/>
              <a:buNone/>
            </a:pPr>
            <a:r>
              <a:rPr lang="en-US" sz="2200">
                <a:solidFill>
                  <a:schemeClr val="accent2"/>
                </a:solidFill>
                <a:latin typeface="Times New Roman" pitchFamily="18" charset="0"/>
              </a:rPr>
              <a:t>Jan Harold Brunvand, in an essay on urban legends, states: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some individuals [who retell urban legends] make a point of learning every rumor or tale</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(78).</a:t>
            </a:r>
          </a:p>
          <a:p>
            <a:pPr>
              <a:lnSpc>
                <a:spcPct val="150000"/>
              </a:lnSpc>
              <a:buFont typeface="Wingdings" pitchFamily="2" charset="2"/>
              <a:buNone/>
            </a:pPr>
            <a:endParaRPr lang="en-US" sz="2200"/>
          </a:p>
          <a:p>
            <a:pPr>
              <a:lnSpc>
                <a:spcPct val="150000"/>
              </a:lnSpc>
              <a:buFont typeface="Wingdings" pitchFamily="2" charset="2"/>
              <a:buNone/>
            </a:pPr>
            <a:r>
              <a:rPr lang="en-US" sz="2200"/>
              <a:t>In-text example for Omitting Words:</a:t>
            </a:r>
          </a:p>
          <a:p>
            <a:pPr>
              <a:lnSpc>
                <a:spcPct val="150000"/>
              </a:lnSpc>
              <a:buFont typeface="Wingdings" pitchFamily="2" charset="2"/>
              <a:buNone/>
            </a:pPr>
            <a:r>
              <a:rPr lang="en-US" sz="2200">
                <a:solidFill>
                  <a:schemeClr val="accent2"/>
                </a:solidFill>
                <a:latin typeface="Times New Roman" pitchFamily="18" charset="0"/>
              </a:rPr>
              <a:t>In an essay on urban legends, Jan Harold Brunvand notes that </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some individuals make a point of learning every recent rumor or tale . . . and in a short time a lively exchange of details occurs</a:t>
            </a:r>
            <a:r>
              <a:rPr lang="en-US" altLang="en-US" sz="2200">
                <a:solidFill>
                  <a:schemeClr val="accent2"/>
                </a:solidFill>
                <a:latin typeface="Times New Roman" pitchFamily="18" charset="0"/>
              </a:rPr>
              <a:t>”</a:t>
            </a:r>
            <a:r>
              <a:rPr lang="en-US" sz="2200">
                <a:solidFill>
                  <a:schemeClr val="accent2"/>
                </a:solidFill>
                <a:latin typeface="Times New Roman" pitchFamily="18" charset="0"/>
              </a:rPr>
              <a:t> (78).</a:t>
            </a:r>
            <a:endParaRPr lang="en-US" sz="220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a:t>Works Cited Page: The Basics</a:t>
            </a:r>
          </a:p>
        </p:txBody>
      </p:sp>
      <p:sp>
        <p:nvSpPr>
          <p:cNvPr id="61442" name="Rectangle 4"/>
          <p:cNvSpPr>
            <a:spLocks noChangeArrowheads="1"/>
          </p:cNvSpPr>
          <p:nvPr/>
        </p:nvSpPr>
        <p:spPr bwMode="auto">
          <a:xfrm>
            <a:off x="381000" y="1066800"/>
            <a:ext cx="8305800" cy="639763"/>
          </a:xfrm>
          <a:prstGeom prst="rect">
            <a:avLst/>
          </a:prstGeom>
          <a:noFill/>
          <a:ln w="9525">
            <a:noFill/>
            <a:miter lim="800000"/>
            <a:headEnd/>
            <a:tailEnd/>
          </a:ln>
        </p:spPr>
        <p:txBody>
          <a:bodyPr>
            <a:spAutoFit/>
          </a:bodyPr>
          <a:lstStyle/>
          <a:p>
            <a:pPr>
              <a:lnSpc>
                <a:spcPct val="150000"/>
              </a:lnSpc>
              <a:buFont typeface="Wingdings" pitchFamily="2" charset="2"/>
              <a:buNone/>
            </a:pPr>
            <a:endParaRPr lang="en-US"/>
          </a:p>
        </p:txBody>
      </p:sp>
      <p:sp>
        <p:nvSpPr>
          <p:cNvPr id="61443" name="Rectangle 6"/>
          <p:cNvSpPr>
            <a:spLocks noChangeArrowheads="1"/>
          </p:cNvSpPr>
          <p:nvPr/>
        </p:nvSpPr>
        <p:spPr bwMode="auto">
          <a:xfrm>
            <a:off x="889000" y="955675"/>
            <a:ext cx="4078288" cy="461963"/>
          </a:xfrm>
          <a:prstGeom prst="rect">
            <a:avLst/>
          </a:prstGeom>
          <a:noFill/>
          <a:ln w="9525">
            <a:noFill/>
            <a:miter lim="800000"/>
            <a:headEnd/>
            <a:tailEnd/>
          </a:ln>
        </p:spPr>
        <p:txBody>
          <a:bodyPr wrap="none">
            <a:spAutoFit/>
          </a:bodyPr>
          <a:lstStyle/>
          <a:p>
            <a:r>
              <a:rPr lang="en-US"/>
              <a:t>Sample Works Cited Page:</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17350"/>
          <a:stretch/>
        </p:blipFill>
        <p:spPr>
          <a:xfrm>
            <a:off x="1600200" y="1505463"/>
            <a:ext cx="6400800" cy="5053126"/>
          </a:xfrm>
          <a:prstGeom prst="rect">
            <a:avLst/>
          </a:prstGeom>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28600"/>
            <a:ext cx="5638800" cy="646331"/>
          </a:xfrm>
          <a:prstGeom prst="rect">
            <a:avLst/>
          </a:prstGeom>
          <a:noFill/>
        </p:spPr>
        <p:txBody>
          <a:bodyPr wrap="square" rtlCol="0">
            <a:spAutoFit/>
          </a:bodyPr>
          <a:lstStyle/>
          <a:p>
            <a:pPr algn="ctr"/>
            <a:r>
              <a:rPr lang="en-US" sz="3600" dirty="0"/>
              <a:t>Final Words</a:t>
            </a:r>
          </a:p>
        </p:txBody>
      </p:sp>
      <p:sp>
        <p:nvSpPr>
          <p:cNvPr id="3" name="TextBox 2"/>
          <p:cNvSpPr txBox="1"/>
          <p:nvPr/>
        </p:nvSpPr>
        <p:spPr>
          <a:xfrm>
            <a:off x="457200" y="1295400"/>
            <a:ext cx="8229600" cy="4524315"/>
          </a:xfrm>
          <a:prstGeom prst="rect">
            <a:avLst/>
          </a:prstGeom>
          <a:noFill/>
        </p:spPr>
        <p:txBody>
          <a:bodyPr wrap="square" rtlCol="0">
            <a:spAutoFit/>
          </a:bodyPr>
          <a:lstStyle/>
          <a:p>
            <a:pPr marL="342900" indent="-342900">
              <a:buFont typeface="Wingdings" panose="05000000000000000000" pitchFamily="2" charset="2"/>
              <a:buChar char="Ø"/>
            </a:pPr>
            <a:r>
              <a:rPr lang="en-US" dirty="0"/>
              <a:t>Follow instructor guidelines precisely.</a:t>
            </a:r>
          </a:p>
          <a:p>
            <a:pPr marL="342900" indent="-342900">
              <a:buFont typeface="Wingdings" panose="05000000000000000000" pitchFamily="2" charset="2"/>
              <a:buChar char="Ø"/>
            </a:pPr>
            <a:r>
              <a:rPr lang="en-US" dirty="0"/>
              <a:t>Consider your audience—who is reading your paper?</a:t>
            </a:r>
          </a:p>
          <a:p>
            <a:pPr marL="342900" indent="-342900">
              <a:buFont typeface="Wingdings" panose="05000000000000000000" pitchFamily="2" charset="2"/>
              <a:buChar char="Ø"/>
            </a:pPr>
            <a:r>
              <a:rPr lang="en-US" dirty="0"/>
              <a:t>Always provide the most information you can and follow the format as closely as you can. </a:t>
            </a:r>
          </a:p>
          <a:p>
            <a:pPr marL="342900" indent="-342900">
              <a:buFont typeface="Wingdings" panose="05000000000000000000" pitchFamily="2" charset="2"/>
              <a:buChar char="Ø"/>
            </a:pPr>
            <a:r>
              <a:rPr lang="en-US" dirty="0"/>
              <a:t>The texts we have available to us keep changing, so MLA style will continue to change. Use the most current version.</a:t>
            </a:r>
          </a:p>
          <a:p>
            <a:pPr marL="342900" indent="-342900">
              <a:buFont typeface="Wingdings" panose="05000000000000000000" pitchFamily="2" charset="2"/>
              <a:buChar char="Ø"/>
            </a:pPr>
            <a:r>
              <a:rPr lang="en-US" dirty="0"/>
              <a:t>MLA is one of many citation styles (APA, Chicago Style/</a:t>
            </a:r>
            <a:r>
              <a:rPr lang="en-US" dirty="0" err="1"/>
              <a:t>Turabian</a:t>
            </a:r>
            <a:r>
              <a:rPr lang="en-US" dirty="0"/>
              <a:t>, IEEE). Don’t assume that every paper you write will use MLA. If you don’t know, ask. </a:t>
            </a:r>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510493373"/>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t>Format: General Guidelines</a:t>
            </a:r>
          </a:p>
        </p:txBody>
      </p:sp>
      <p:sp>
        <p:nvSpPr>
          <p:cNvPr id="16386" name="Rectangle 4"/>
          <p:cNvSpPr>
            <a:spLocks noChangeArrowheads="1"/>
          </p:cNvSpPr>
          <p:nvPr/>
        </p:nvSpPr>
        <p:spPr bwMode="auto">
          <a:xfrm>
            <a:off x="381000" y="1143000"/>
            <a:ext cx="8229600" cy="4801314"/>
          </a:xfrm>
          <a:prstGeom prst="rect">
            <a:avLst/>
          </a:prstGeom>
          <a:noFill/>
          <a:ln w="9525">
            <a:noFill/>
            <a:miter lim="800000"/>
            <a:headEnd/>
            <a:tailEnd/>
          </a:ln>
        </p:spPr>
        <p:txBody>
          <a:bodyPr wrap="square">
            <a:spAutoFit/>
          </a:bodyPr>
          <a:lstStyle/>
          <a:p>
            <a:pPr>
              <a:lnSpc>
                <a:spcPct val="150000"/>
              </a:lnSpc>
              <a:buFont typeface="Wingdings" pitchFamily="2" charset="2"/>
              <a:buNone/>
            </a:pPr>
            <a:endParaRPr lang="en-US" sz="1200" dirty="0">
              <a:ea typeface="ヒラギノ角ゴ Pro W3" charset="-128"/>
            </a:endParaRPr>
          </a:p>
          <a:p>
            <a:pPr>
              <a:lnSpc>
                <a:spcPct val="150000"/>
              </a:lnSpc>
              <a:buFont typeface="Wingdings" pitchFamily="2" charset="2"/>
              <a:buChar char="Ø"/>
            </a:pPr>
            <a:r>
              <a:rPr lang="en-US" dirty="0">
                <a:ea typeface="ヒラギノ角ゴ Pro W3" charset="-128"/>
              </a:rPr>
              <a:t> </a:t>
            </a:r>
            <a:r>
              <a:rPr lang="en-US" dirty="0"/>
              <a:t>Type and print on white 8.5”</a:t>
            </a:r>
            <a:r>
              <a:rPr lang="en-US" altLang="ja-JP" dirty="0"/>
              <a:t> x 11” paper.</a:t>
            </a:r>
          </a:p>
          <a:p>
            <a:pPr>
              <a:lnSpc>
                <a:spcPct val="150000"/>
              </a:lnSpc>
              <a:buFont typeface="Wingdings" pitchFamily="2" charset="2"/>
              <a:buChar char="Ø"/>
            </a:pPr>
            <a:r>
              <a:rPr lang="en-US" dirty="0"/>
              <a:t> Double-space everything.</a:t>
            </a:r>
          </a:p>
          <a:p>
            <a:pPr>
              <a:lnSpc>
                <a:spcPct val="150000"/>
              </a:lnSpc>
              <a:buFont typeface="Wingdings" pitchFamily="2" charset="2"/>
              <a:buChar char="Ø"/>
            </a:pPr>
            <a:r>
              <a:rPr lang="en-US" dirty="0"/>
              <a:t> Use 12 pt. Times New Roman (or similar) font.</a:t>
            </a:r>
          </a:p>
          <a:p>
            <a:pPr>
              <a:lnSpc>
                <a:spcPct val="150000"/>
              </a:lnSpc>
              <a:buFont typeface="Wingdings" pitchFamily="2" charset="2"/>
              <a:buChar char="Ø"/>
            </a:pPr>
            <a:r>
              <a:rPr lang="en-US" dirty="0"/>
              <a:t> Leave only one space after end punctuation.</a:t>
            </a:r>
          </a:p>
          <a:p>
            <a:pPr>
              <a:lnSpc>
                <a:spcPct val="150000"/>
              </a:lnSpc>
              <a:buFont typeface="Wingdings" pitchFamily="2" charset="2"/>
              <a:buChar char="Ø"/>
            </a:pPr>
            <a:r>
              <a:rPr lang="en-US" dirty="0"/>
              <a:t> Set all margins to 1 inch on all sides.</a:t>
            </a:r>
          </a:p>
          <a:p>
            <a:pPr marL="236538" indent="-236538">
              <a:lnSpc>
                <a:spcPct val="150000"/>
              </a:lnSpc>
              <a:buFont typeface="Wingdings" pitchFamily="2" charset="2"/>
              <a:buChar char="Ø"/>
            </a:pPr>
            <a:r>
              <a:rPr lang="en-US" dirty="0"/>
              <a:t> Indent the first line of paragraphs one half-inch (tab key).</a:t>
            </a:r>
          </a:p>
          <a:p>
            <a:pPr>
              <a:lnSpc>
                <a:spcPct val="150000"/>
              </a:lnSpc>
              <a:buFont typeface="Wingdings" pitchFamily="2" charset="2"/>
              <a:buChar char="Ø"/>
            </a:pPr>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a:t>Formatting the 1st Page</a:t>
            </a:r>
          </a:p>
        </p:txBody>
      </p:sp>
      <p:sp>
        <p:nvSpPr>
          <p:cNvPr id="20482" name="Rectangle 4"/>
          <p:cNvSpPr>
            <a:spLocks noChangeArrowheads="1"/>
          </p:cNvSpPr>
          <p:nvPr/>
        </p:nvSpPr>
        <p:spPr bwMode="auto">
          <a:xfrm>
            <a:off x="609600" y="1066800"/>
            <a:ext cx="7924800" cy="4524315"/>
          </a:xfrm>
          <a:prstGeom prst="rect">
            <a:avLst/>
          </a:prstGeom>
          <a:noFill/>
          <a:ln w="9525">
            <a:noFill/>
            <a:miter lim="800000"/>
            <a:headEnd/>
            <a:tailEnd/>
          </a:ln>
        </p:spPr>
        <p:txBody>
          <a:bodyPr>
            <a:spAutoFit/>
          </a:bodyPr>
          <a:lstStyle/>
          <a:p>
            <a:pPr marL="342900" indent="-342900">
              <a:lnSpc>
                <a:spcPct val="150000"/>
              </a:lnSpc>
              <a:buFont typeface="Wingdings" pitchFamily="2" charset="2"/>
              <a:buChar char="Ø"/>
            </a:pPr>
            <a:r>
              <a:rPr lang="en-US" dirty="0"/>
              <a:t>No title page.</a:t>
            </a:r>
          </a:p>
          <a:p>
            <a:pPr marL="342900" indent="-342900">
              <a:lnSpc>
                <a:spcPct val="150000"/>
              </a:lnSpc>
              <a:buFont typeface="Wingdings" pitchFamily="2" charset="2"/>
              <a:buChar char="Ø"/>
            </a:pPr>
            <a:r>
              <a:rPr lang="en-US" dirty="0"/>
              <a:t>Double space everything.</a:t>
            </a:r>
          </a:p>
          <a:p>
            <a:pPr marL="342900" indent="-342900">
              <a:lnSpc>
                <a:spcPct val="150000"/>
              </a:lnSpc>
              <a:buFont typeface="Wingdings" pitchFamily="2" charset="2"/>
              <a:buChar char="Ø"/>
            </a:pPr>
            <a:r>
              <a:rPr lang="en-US" dirty="0"/>
              <a:t>In the upper L corner, list your name, instructor's name, the course/period, and date.</a:t>
            </a:r>
          </a:p>
          <a:p>
            <a:pPr marL="342900" indent="-342900">
              <a:lnSpc>
                <a:spcPct val="150000"/>
              </a:lnSpc>
              <a:buFont typeface="Wingdings" pitchFamily="2" charset="2"/>
              <a:buChar char="Ø"/>
            </a:pPr>
            <a:r>
              <a:rPr lang="en-US" dirty="0"/>
              <a:t> Center paper title. Use plain type. </a:t>
            </a:r>
          </a:p>
          <a:p>
            <a:pPr marL="342900" indent="-342900">
              <a:lnSpc>
                <a:spcPct val="150000"/>
              </a:lnSpc>
              <a:buFont typeface="Wingdings" pitchFamily="2" charset="2"/>
              <a:buChar char="Ø"/>
            </a:pPr>
            <a:r>
              <a:rPr lang="en-US" dirty="0"/>
              <a:t>Create a header in the upper R corner at half inch from the top and one inch from the right of the page (your last name and page number).</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a:t>Sample 1st Page</a:t>
            </a:r>
          </a:p>
        </p:txBody>
      </p:sp>
      <p:pic>
        <p:nvPicPr>
          <p:cNvPr id="22530" name="Picture 5"/>
          <p:cNvPicPr>
            <a:picLocks noChangeAspect="1" noChangeArrowheads="1"/>
          </p:cNvPicPr>
          <p:nvPr/>
        </p:nvPicPr>
        <p:blipFill>
          <a:blip r:embed="rId3" cstate="print"/>
          <a:srcRect/>
          <a:stretch>
            <a:fillRect/>
          </a:stretch>
        </p:blipFill>
        <p:spPr bwMode="auto">
          <a:xfrm>
            <a:off x="1371600" y="1143000"/>
            <a:ext cx="6197600" cy="51181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a:t>In-Text Citations: the Basics</a:t>
            </a:r>
          </a:p>
        </p:txBody>
      </p:sp>
      <p:sp>
        <p:nvSpPr>
          <p:cNvPr id="28674" name="Rectangle 4"/>
          <p:cNvSpPr>
            <a:spLocks noChangeArrowheads="1"/>
          </p:cNvSpPr>
          <p:nvPr/>
        </p:nvSpPr>
        <p:spPr bwMode="auto">
          <a:xfrm>
            <a:off x="381000" y="1066800"/>
            <a:ext cx="8305800" cy="3970318"/>
          </a:xfrm>
          <a:prstGeom prst="rect">
            <a:avLst/>
          </a:prstGeom>
          <a:noFill/>
          <a:ln w="9525">
            <a:noFill/>
            <a:miter lim="800000"/>
            <a:headEnd/>
            <a:tailEnd/>
          </a:ln>
        </p:spPr>
        <p:txBody>
          <a:bodyPr>
            <a:spAutoFit/>
          </a:bodyPr>
          <a:lstStyle/>
          <a:p>
            <a:pPr>
              <a:lnSpc>
                <a:spcPct val="150000"/>
              </a:lnSpc>
              <a:buFont typeface="Wingdings" pitchFamily="2" charset="2"/>
              <a:buChar char="Ø"/>
            </a:pPr>
            <a:r>
              <a:rPr lang="en-US" dirty="0"/>
              <a:t> MLA uses parenthetical citations.</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Citations depend on </a:t>
            </a:r>
          </a:p>
          <a:p>
            <a:pPr lvl="1">
              <a:lnSpc>
                <a:spcPct val="150000"/>
              </a:lnSpc>
              <a:buFont typeface="Wingdings" pitchFamily="2" charset="2"/>
              <a:buChar char="Ø"/>
            </a:pPr>
            <a:r>
              <a:rPr lang="en-US" dirty="0"/>
              <a:t>the medium (e.g. Print, Web, DVD)</a:t>
            </a:r>
          </a:p>
          <a:p>
            <a:pPr lvl="1">
              <a:lnSpc>
                <a:spcPct val="150000"/>
              </a:lnSpc>
              <a:buFont typeface="Wingdings" pitchFamily="2" charset="2"/>
              <a:buChar char="Ø"/>
            </a:pPr>
            <a:r>
              <a:rPr lang="en-US" dirty="0"/>
              <a:t>the source</a:t>
            </a:r>
            <a:r>
              <a:rPr lang="ja-JP" altLang="en-US" dirty="0">
                <a:ea typeface="ヒラギノ角ゴ Pro W3" charset="-128"/>
              </a:rPr>
              <a:t>’</a:t>
            </a:r>
            <a:r>
              <a:rPr lang="en-US" altLang="ja-JP" dirty="0"/>
              <a:t>s </a:t>
            </a:r>
            <a:r>
              <a:rPr lang="en-US" dirty="0"/>
              <a:t>entry on the Works Cited page</a:t>
            </a:r>
          </a:p>
          <a:p>
            <a:pPr>
              <a:lnSpc>
                <a:spcPct val="150000"/>
              </a:lnSpc>
              <a:buFont typeface="Wingdings" pitchFamily="2" charset="2"/>
              <a:buNone/>
            </a:pPr>
            <a:endParaRPr lang="en-US" sz="1200" dirty="0"/>
          </a:p>
          <a:p>
            <a:pPr>
              <a:lnSpc>
                <a:spcPct val="150000"/>
              </a:lnSpc>
              <a:buFont typeface="Wingdings" pitchFamily="2" charset="2"/>
              <a:buChar char="Ø"/>
            </a:pPr>
            <a:r>
              <a:rPr lang="en-US" dirty="0"/>
              <a:t> Signal words in the text are the first thing in the</a:t>
            </a:r>
          </a:p>
          <a:p>
            <a:pPr>
              <a:lnSpc>
                <a:spcPct val="150000"/>
              </a:lnSpc>
              <a:buFont typeface="Wingdings" pitchFamily="2" charset="2"/>
              <a:buNone/>
            </a:pPr>
            <a:r>
              <a:rPr lang="en-US" dirty="0"/>
              <a:t>    corresponding entry on the Works Cited page</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a:t>Author-Page Style</a:t>
            </a:r>
          </a:p>
        </p:txBody>
      </p:sp>
      <p:sp>
        <p:nvSpPr>
          <p:cNvPr id="30722" name="Rectangle 4"/>
          <p:cNvSpPr>
            <a:spLocks noChangeArrowheads="1"/>
          </p:cNvSpPr>
          <p:nvPr/>
        </p:nvSpPr>
        <p:spPr bwMode="auto">
          <a:xfrm>
            <a:off x="381000" y="1066800"/>
            <a:ext cx="8305800" cy="5509200"/>
          </a:xfrm>
          <a:prstGeom prst="rect">
            <a:avLst/>
          </a:prstGeom>
          <a:noFill/>
          <a:ln w="9525">
            <a:noFill/>
            <a:miter lim="800000"/>
            <a:headEnd/>
            <a:tailEnd/>
          </a:ln>
        </p:spPr>
        <p:txBody>
          <a:bodyPr>
            <a:spAutoFit/>
          </a:bodyPr>
          <a:lstStyle/>
          <a:p>
            <a:pPr>
              <a:lnSpc>
                <a:spcPct val="160000"/>
              </a:lnSpc>
              <a:buFont typeface="Wingdings" pitchFamily="2" charset="2"/>
              <a:buNone/>
            </a:pPr>
            <a:r>
              <a:rPr lang="en-US" sz="2200" dirty="0"/>
              <a:t>In-text Example:</a:t>
            </a:r>
          </a:p>
          <a:p>
            <a:pPr>
              <a:lnSpc>
                <a:spcPct val="160000"/>
              </a:lnSpc>
            </a:pPr>
            <a:r>
              <a:rPr lang="en-US" sz="2200" dirty="0">
                <a:solidFill>
                  <a:schemeClr val="accent2"/>
                </a:solidFill>
                <a:latin typeface="Times New Roman" pitchFamily="18" charset="0"/>
              </a:rPr>
              <a:t>Romantic poetry is characterized by the </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spontaneous overflow of powerful feelings</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 (Wordsworth 263).</a:t>
            </a:r>
            <a:r>
              <a:rPr lang="en-US" sz="2200" dirty="0">
                <a:solidFill>
                  <a:schemeClr val="accent2"/>
                </a:solidFill>
              </a:rPr>
              <a:t> </a:t>
            </a:r>
          </a:p>
          <a:p>
            <a:pPr>
              <a:lnSpc>
                <a:spcPct val="160000"/>
              </a:lnSpc>
              <a:buFont typeface="Wingdings" pitchFamily="2" charset="2"/>
              <a:buNone/>
            </a:pPr>
            <a:r>
              <a:rPr lang="en-US" sz="2200" dirty="0" smtClean="0">
                <a:solidFill>
                  <a:schemeClr val="accent2"/>
                </a:solidFill>
                <a:latin typeface="Times New Roman" pitchFamily="18" charset="0"/>
              </a:rPr>
              <a:t>Wordsworth </a:t>
            </a:r>
            <a:r>
              <a:rPr lang="en-US" sz="2200" dirty="0">
                <a:solidFill>
                  <a:schemeClr val="accent2"/>
                </a:solidFill>
                <a:latin typeface="Times New Roman" pitchFamily="18" charset="0"/>
              </a:rPr>
              <a:t>stated that Romantic poetry was marked by a </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spontaneous overflow of powerful feelings</a:t>
            </a:r>
            <a:r>
              <a:rPr lang="en-US" altLang="en-US" sz="2200" dirty="0">
                <a:solidFill>
                  <a:schemeClr val="accent2"/>
                </a:solidFill>
                <a:latin typeface="Times New Roman" pitchFamily="18" charset="0"/>
              </a:rPr>
              <a:t>”</a:t>
            </a:r>
            <a:r>
              <a:rPr lang="en-US" sz="2200" dirty="0">
                <a:solidFill>
                  <a:schemeClr val="accent2"/>
                </a:solidFill>
                <a:latin typeface="Times New Roman" pitchFamily="18" charset="0"/>
              </a:rPr>
              <a:t> (263).</a:t>
            </a:r>
            <a:endParaRPr lang="en-US" sz="2200" dirty="0">
              <a:solidFill>
                <a:schemeClr val="accent2"/>
              </a:solidFill>
            </a:endParaRPr>
          </a:p>
          <a:p>
            <a:pPr>
              <a:lnSpc>
                <a:spcPct val="160000"/>
              </a:lnSpc>
              <a:buFont typeface="Wingdings" pitchFamily="2" charset="2"/>
              <a:buNone/>
            </a:pPr>
            <a:r>
              <a:rPr lang="en-US" sz="2200" dirty="0" smtClean="0">
                <a:solidFill>
                  <a:schemeClr val="accent2"/>
                </a:solidFill>
                <a:latin typeface="Times New Roman" pitchFamily="18" charset="0"/>
              </a:rPr>
              <a:t>Wordsworth </a:t>
            </a:r>
            <a:r>
              <a:rPr lang="en-US" sz="2200" dirty="0">
                <a:solidFill>
                  <a:schemeClr val="accent2"/>
                </a:solidFill>
                <a:latin typeface="Times New Roman" pitchFamily="18" charset="0"/>
              </a:rPr>
              <a:t>extensively explored the role of emotion in the creative process (263).</a:t>
            </a:r>
            <a:endParaRPr lang="en-US" sz="2200" dirty="0"/>
          </a:p>
          <a:p>
            <a:pPr>
              <a:lnSpc>
                <a:spcPct val="160000"/>
              </a:lnSpc>
              <a:buFont typeface="Wingdings" pitchFamily="2" charset="2"/>
              <a:buNone/>
            </a:pPr>
            <a:r>
              <a:rPr lang="en-US" sz="2200" dirty="0"/>
              <a:t>Corresponding Works Cited Entry:</a:t>
            </a:r>
          </a:p>
          <a:p>
            <a:pPr>
              <a:lnSpc>
                <a:spcPct val="160000"/>
              </a:lnSpc>
              <a:buFont typeface="Wingdings" pitchFamily="2" charset="2"/>
              <a:buNone/>
            </a:pPr>
            <a:r>
              <a:rPr lang="en-US" sz="2200" dirty="0">
                <a:solidFill>
                  <a:schemeClr val="accent2"/>
                </a:solidFill>
                <a:latin typeface="Times New Roman" pitchFamily="18" charset="0"/>
              </a:rPr>
              <a:t>Wordsworth, William. </a:t>
            </a:r>
            <a:r>
              <a:rPr lang="en-US" sz="2200" i="1" dirty="0">
                <a:solidFill>
                  <a:schemeClr val="accent2"/>
                </a:solidFill>
                <a:latin typeface="Times New Roman" pitchFamily="18" charset="0"/>
              </a:rPr>
              <a:t>Lyrical Ballads</a:t>
            </a:r>
            <a:r>
              <a:rPr lang="en-US" sz="2200" dirty="0">
                <a:solidFill>
                  <a:schemeClr val="accent2"/>
                </a:solidFill>
                <a:latin typeface="Times New Roman" pitchFamily="18" charset="0"/>
              </a:rPr>
              <a:t>. London: Oxford</a:t>
            </a:r>
          </a:p>
          <a:p>
            <a:pPr>
              <a:lnSpc>
                <a:spcPct val="160000"/>
              </a:lnSpc>
              <a:buFont typeface="Wingdings" pitchFamily="2" charset="2"/>
              <a:buNone/>
            </a:pPr>
            <a:r>
              <a:rPr lang="en-US" sz="2200" dirty="0">
                <a:solidFill>
                  <a:schemeClr val="accent2"/>
                </a:solidFill>
                <a:latin typeface="Times New Roman" pitchFamily="18" charset="0"/>
              </a:rPr>
              <a:t>     UP, 1967</a:t>
            </a:r>
            <a:r>
              <a:rPr lang="en-US" sz="2200" dirty="0" smtClean="0">
                <a:solidFill>
                  <a:schemeClr val="accent2"/>
                </a:solidFill>
                <a:latin typeface="Times New Roman" pitchFamily="18" charset="0"/>
              </a:rPr>
              <a:t>.</a:t>
            </a:r>
            <a:endParaRPr lang="en-US" sz="2200"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a:t>Print Source with Author</a:t>
            </a:r>
          </a:p>
        </p:txBody>
      </p:sp>
      <p:sp>
        <p:nvSpPr>
          <p:cNvPr id="32770" name="Rectangle 4"/>
          <p:cNvSpPr>
            <a:spLocks noChangeArrowheads="1"/>
          </p:cNvSpPr>
          <p:nvPr/>
        </p:nvSpPr>
        <p:spPr bwMode="auto">
          <a:xfrm>
            <a:off x="381000" y="1143000"/>
            <a:ext cx="8305800" cy="6186309"/>
          </a:xfrm>
          <a:prstGeom prst="rect">
            <a:avLst/>
          </a:prstGeom>
          <a:noFill/>
          <a:ln w="9525">
            <a:noFill/>
            <a:miter lim="800000"/>
            <a:headEnd/>
            <a:tailEnd/>
          </a:ln>
        </p:spPr>
        <p:txBody>
          <a:bodyPr wrap="square">
            <a:spAutoFit/>
          </a:bodyPr>
          <a:lstStyle/>
          <a:p>
            <a:pPr>
              <a:lnSpc>
                <a:spcPct val="150000"/>
              </a:lnSpc>
              <a:buFont typeface="Wingdings" pitchFamily="2" charset="2"/>
              <a:buNone/>
            </a:pPr>
            <a:r>
              <a:rPr lang="en-US" dirty="0"/>
              <a:t>In-text Example:</a:t>
            </a:r>
          </a:p>
          <a:p>
            <a:pPr>
              <a:lnSpc>
                <a:spcPct val="150000"/>
              </a:lnSpc>
            </a:pPr>
            <a:r>
              <a:rPr lang="en-US" dirty="0">
                <a:solidFill>
                  <a:schemeClr val="accent2"/>
                </a:solidFill>
                <a:latin typeface="Times New Roman" pitchFamily="18" charset="0"/>
              </a:rPr>
              <a:t>Human beings have been described as </a:t>
            </a:r>
            <a:r>
              <a:rPr lang="en-US" altLang="en-US" dirty="0">
                <a:solidFill>
                  <a:schemeClr val="accent2"/>
                </a:solidFill>
                <a:latin typeface="Times New Roman" pitchFamily="18" charset="0"/>
              </a:rPr>
              <a:t>“</a:t>
            </a:r>
            <a:r>
              <a:rPr lang="en-US" dirty="0">
                <a:solidFill>
                  <a:schemeClr val="accent2"/>
                </a:solidFill>
                <a:latin typeface="Times New Roman" pitchFamily="18" charset="0"/>
              </a:rPr>
              <a:t>symbol-using animals</a:t>
            </a:r>
            <a:r>
              <a:rPr lang="en-US" altLang="en-US" dirty="0">
                <a:solidFill>
                  <a:schemeClr val="accent2"/>
                </a:solidFill>
                <a:latin typeface="Times New Roman" pitchFamily="18" charset="0"/>
              </a:rPr>
              <a:t>”</a:t>
            </a:r>
            <a:r>
              <a:rPr lang="en-US" dirty="0">
                <a:solidFill>
                  <a:schemeClr val="accent2"/>
                </a:solidFill>
                <a:latin typeface="Times New Roman" pitchFamily="18" charset="0"/>
              </a:rPr>
              <a:t> (Burke 3).</a:t>
            </a:r>
          </a:p>
          <a:p>
            <a:pPr>
              <a:lnSpc>
                <a:spcPct val="150000"/>
              </a:lnSpc>
              <a:buFont typeface="Wingdings" pitchFamily="2" charset="2"/>
              <a:buNone/>
            </a:pPr>
            <a:r>
              <a:rPr lang="en-US" dirty="0" smtClean="0">
                <a:solidFill>
                  <a:schemeClr val="accent2"/>
                </a:solidFill>
                <a:latin typeface="Times New Roman" pitchFamily="18" charset="0"/>
              </a:rPr>
              <a:t>Human </a:t>
            </a:r>
            <a:r>
              <a:rPr lang="en-US" dirty="0">
                <a:solidFill>
                  <a:schemeClr val="accent2"/>
                </a:solidFill>
                <a:latin typeface="Times New Roman" pitchFamily="18" charset="0"/>
              </a:rPr>
              <a:t>beings have been described by Kenneth Burke as </a:t>
            </a:r>
            <a:r>
              <a:rPr lang="en-US" altLang="en-US" dirty="0">
                <a:solidFill>
                  <a:schemeClr val="accent2"/>
                </a:solidFill>
                <a:latin typeface="Times New Roman" pitchFamily="18" charset="0"/>
              </a:rPr>
              <a:t>“</a:t>
            </a:r>
            <a:r>
              <a:rPr lang="en-US" dirty="0">
                <a:solidFill>
                  <a:schemeClr val="accent2"/>
                </a:solidFill>
                <a:latin typeface="Times New Roman" pitchFamily="18" charset="0"/>
              </a:rPr>
              <a:t>symbol-using animals</a:t>
            </a:r>
            <a:r>
              <a:rPr lang="en-US" altLang="en-US" dirty="0">
                <a:solidFill>
                  <a:schemeClr val="accent2"/>
                </a:solidFill>
                <a:latin typeface="Times New Roman" pitchFamily="18" charset="0"/>
              </a:rPr>
              <a:t>”</a:t>
            </a:r>
            <a:r>
              <a:rPr lang="en-US" dirty="0">
                <a:solidFill>
                  <a:schemeClr val="accent2"/>
                </a:solidFill>
                <a:latin typeface="Times New Roman" pitchFamily="18" charset="0"/>
              </a:rPr>
              <a:t> (3).</a:t>
            </a:r>
          </a:p>
          <a:p>
            <a:pPr>
              <a:lnSpc>
                <a:spcPct val="150000"/>
              </a:lnSpc>
              <a:buFont typeface="Wingdings" pitchFamily="2" charset="2"/>
              <a:buNone/>
            </a:pPr>
            <a:r>
              <a:rPr lang="en-US" dirty="0" smtClean="0"/>
              <a:t>Corresponding </a:t>
            </a:r>
            <a:r>
              <a:rPr lang="en-US" dirty="0"/>
              <a:t>Works Cited Entry:</a:t>
            </a:r>
          </a:p>
          <a:p>
            <a:pPr eaLnBrk="0" hangingPunct="0">
              <a:lnSpc>
                <a:spcPct val="200000"/>
              </a:lnSpc>
            </a:pPr>
            <a:r>
              <a:rPr lang="en-US" dirty="0">
                <a:solidFill>
                  <a:schemeClr val="accent2"/>
                </a:solidFill>
                <a:latin typeface="Times New Roman" pitchFamily="18" charset="0"/>
              </a:rPr>
              <a:t>Burke, Kenneth. </a:t>
            </a:r>
            <a:r>
              <a:rPr lang="en-US" i="1" dirty="0">
                <a:solidFill>
                  <a:schemeClr val="accent2"/>
                </a:solidFill>
                <a:latin typeface="Times New Roman" pitchFamily="18" charset="0"/>
              </a:rPr>
              <a:t>Language as Symbolic Action: Essays</a:t>
            </a:r>
          </a:p>
          <a:p>
            <a:pPr eaLnBrk="0" hangingPunct="0">
              <a:lnSpc>
                <a:spcPct val="200000"/>
              </a:lnSpc>
            </a:pPr>
            <a:r>
              <a:rPr lang="en-US" i="1" dirty="0">
                <a:solidFill>
                  <a:schemeClr val="accent2"/>
                </a:solidFill>
                <a:latin typeface="Times New Roman" pitchFamily="18" charset="0"/>
              </a:rPr>
              <a:t>     on Life, Literature, and Method</a:t>
            </a:r>
            <a:r>
              <a:rPr lang="en-US" dirty="0">
                <a:solidFill>
                  <a:schemeClr val="accent2"/>
                </a:solidFill>
                <a:latin typeface="Times New Roman" pitchFamily="18" charset="0"/>
              </a:rPr>
              <a:t>. Berkeley: U of</a:t>
            </a:r>
          </a:p>
          <a:p>
            <a:pPr eaLnBrk="0" hangingPunct="0">
              <a:lnSpc>
                <a:spcPct val="200000"/>
              </a:lnSpc>
            </a:pPr>
            <a:r>
              <a:rPr lang="en-US" dirty="0">
                <a:solidFill>
                  <a:schemeClr val="accent2"/>
                </a:solidFill>
                <a:latin typeface="Times New Roman" pitchFamily="18" charset="0"/>
              </a:rPr>
              <a:t>     California, 1966</a:t>
            </a:r>
            <a:r>
              <a:rPr lang="en-US" dirty="0" smtClean="0">
                <a:solidFill>
                  <a:schemeClr val="accent2"/>
                </a:solidFill>
                <a:latin typeface="Times New Roman" pitchFamily="18" charset="0"/>
              </a:rPr>
              <a:t>.</a:t>
            </a:r>
            <a:endParaRPr lang="en-US" dirty="0">
              <a:solidFill>
                <a:schemeClr val="accent2"/>
              </a:solidFill>
            </a:endParaRPr>
          </a:p>
          <a:p>
            <a:pPr>
              <a:lnSpc>
                <a:spcPct val="150000"/>
              </a:lnSpc>
              <a:buFont typeface="Wingdings" pitchFamily="2" charset="2"/>
              <a:buNone/>
            </a:pP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a:t>With Unknown Author</a:t>
            </a:r>
          </a:p>
        </p:txBody>
      </p:sp>
      <p:sp>
        <p:nvSpPr>
          <p:cNvPr id="36866" name="Rectangle 4"/>
          <p:cNvSpPr>
            <a:spLocks noChangeArrowheads="1"/>
          </p:cNvSpPr>
          <p:nvPr/>
        </p:nvSpPr>
        <p:spPr bwMode="auto">
          <a:xfrm>
            <a:off x="381000" y="1219200"/>
            <a:ext cx="8305800" cy="5447645"/>
          </a:xfrm>
          <a:prstGeom prst="rect">
            <a:avLst/>
          </a:prstGeom>
          <a:noFill/>
          <a:ln w="9525">
            <a:noFill/>
            <a:miter lim="800000"/>
            <a:headEnd/>
            <a:tailEnd/>
          </a:ln>
        </p:spPr>
        <p:txBody>
          <a:bodyPr>
            <a:spAutoFit/>
          </a:bodyPr>
          <a:lstStyle/>
          <a:p>
            <a:pPr>
              <a:lnSpc>
                <a:spcPct val="150000"/>
              </a:lnSpc>
              <a:buFont typeface="Wingdings" pitchFamily="2" charset="2"/>
              <a:buNone/>
            </a:pPr>
            <a:r>
              <a:rPr lang="en-US" dirty="0"/>
              <a:t>In-text Example:</a:t>
            </a:r>
          </a:p>
          <a:p>
            <a:pPr>
              <a:lnSpc>
                <a:spcPct val="150000"/>
              </a:lnSpc>
              <a:buFont typeface="Wingdings" pitchFamily="2" charset="2"/>
              <a:buNone/>
            </a:pPr>
            <a:r>
              <a:rPr lang="en-US" dirty="0">
                <a:solidFill>
                  <a:schemeClr val="accent2"/>
                </a:solidFill>
                <a:latin typeface="Times New Roman" pitchFamily="18" charset="0"/>
              </a:rPr>
              <a:t>We see so many global warming hotspots in North America likely because this region has </a:t>
            </a:r>
            <a:r>
              <a:rPr lang="en-US" altLang="ja-JP" dirty="0">
                <a:solidFill>
                  <a:schemeClr val="accent2"/>
                </a:solidFill>
                <a:latin typeface="Times New Roman" pitchFamily="18" charset="0"/>
                <a:ea typeface="ヒラギノ角ゴ Pro W3" charset="-128"/>
              </a:rPr>
              <a:t>“</a:t>
            </a:r>
            <a:r>
              <a:rPr lang="en-US" altLang="ja-JP" dirty="0">
                <a:solidFill>
                  <a:schemeClr val="accent2"/>
                </a:solidFill>
                <a:latin typeface="Times New Roman" pitchFamily="18" charset="0"/>
              </a:rPr>
              <a:t>more readily accessible climatic data and more comprehensive programs to monitor and study environmental change . . .” (</a:t>
            </a:r>
            <a:r>
              <a:rPr lang="en-US" altLang="ja-JP" dirty="0">
                <a:solidFill>
                  <a:schemeClr val="accent2"/>
                </a:solidFill>
                <a:latin typeface="Times New Roman" pitchFamily="18" charset="0"/>
                <a:ea typeface="ヒラギノ角ゴ Pro W3" charset="-128"/>
              </a:rPr>
              <a:t>“</a:t>
            </a:r>
            <a:r>
              <a:rPr lang="en-US" altLang="ja-JP" dirty="0">
                <a:solidFill>
                  <a:schemeClr val="accent2"/>
                </a:solidFill>
                <a:latin typeface="Times New Roman" pitchFamily="18" charset="0"/>
              </a:rPr>
              <a:t>Impact of Global Warming</a:t>
            </a:r>
            <a:r>
              <a:rPr lang="en-US" altLang="ja-JP" dirty="0">
                <a:solidFill>
                  <a:schemeClr val="accent2"/>
                </a:solidFill>
                <a:latin typeface="Times New Roman" pitchFamily="18" charset="0"/>
                <a:ea typeface="ヒラギノ角ゴ Pro W3" charset="-128"/>
              </a:rPr>
              <a:t>”</a:t>
            </a:r>
            <a:r>
              <a:rPr lang="en-US" altLang="ja-JP" dirty="0">
                <a:solidFill>
                  <a:schemeClr val="accent2"/>
                </a:solidFill>
                <a:latin typeface="Times New Roman" pitchFamily="18" charset="0"/>
              </a:rPr>
              <a:t> 6).</a:t>
            </a:r>
          </a:p>
          <a:p>
            <a:pPr>
              <a:lnSpc>
                <a:spcPct val="150000"/>
              </a:lnSpc>
              <a:buFont typeface="Wingdings" pitchFamily="2" charset="2"/>
              <a:buNone/>
            </a:pPr>
            <a:r>
              <a:rPr lang="en-US" dirty="0"/>
              <a:t>Corresponding Works Cited Entry:</a:t>
            </a:r>
          </a:p>
          <a:p>
            <a:pPr eaLnBrk="0" hangingPunct="0">
              <a:lnSpc>
                <a:spcPct val="200000"/>
              </a:lnSpc>
            </a:pPr>
            <a:r>
              <a:rPr lang="en-US" altLang="ja-JP" dirty="0">
                <a:solidFill>
                  <a:schemeClr val="accent2"/>
                </a:solidFill>
                <a:latin typeface="Times New Roman" pitchFamily="18" charset="0"/>
                <a:ea typeface="ヒラギノ角ゴ Pro W3" charset="-128"/>
              </a:rPr>
              <a:t>“</a:t>
            </a:r>
            <a:r>
              <a:rPr lang="en-US" altLang="ja-JP" dirty="0">
                <a:solidFill>
                  <a:schemeClr val="accent2"/>
                </a:solidFill>
                <a:latin typeface="Times New Roman" pitchFamily="18" charset="0"/>
              </a:rPr>
              <a:t>The Impact of Global Warming in North America.</a:t>
            </a:r>
            <a:r>
              <a:rPr lang="en-US" altLang="ja-JP" dirty="0">
                <a:solidFill>
                  <a:schemeClr val="accent2"/>
                </a:solidFill>
                <a:latin typeface="Times New Roman" pitchFamily="18" charset="0"/>
                <a:ea typeface="ヒラギノ角ゴ Pro W3" charset="-128"/>
              </a:rPr>
              <a:t>”</a:t>
            </a:r>
          </a:p>
          <a:p>
            <a:pPr eaLnBrk="0" hangingPunct="0">
              <a:lnSpc>
                <a:spcPct val="200000"/>
              </a:lnSpc>
            </a:pPr>
            <a:r>
              <a:rPr lang="en-US" dirty="0">
                <a:solidFill>
                  <a:schemeClr val="accent2"/>
                </a:solidFill>
                <a:latin typeface="Times New Roman" pitchFamily="18" charset="0"/>
                <a:ea typeface="ヒラギノ角ゴ Pro W3" charset="-128"/>
              </a:rPr>
              <a:t>     </a:t>
            </a:r>
            <a:r>
              <a:rPr lang="en-US" i="1" dirty="0">
                <a:solidFill>
                  <a:schemeClr val="accent2"/>
                </a:solidFill>
                <a:latin typeface="Times New Roman" pitchFamily="18" charset="0"/>
              </a:rPr>
              <a:t>Global Warming: Early Signs</a:t>
            </a:r>
            <a:r>
              <a:rPr lang="en-US" dirty="0">
                <a:solidFill>
                  <a:schemeClr val="accent2"/>
                </a:solidFill>
                <a:latin typeface="Times New Roman" pitchFamily="18" charset="0"/>
              </a:rPr>
              <a:t>. 1999. Web. 23 Mar. 2009.</a:t>
            </a:r>
            <a:endParaRPr lang="en-US" dirty="0"/>
          </a:p>
          <a:p>
            <a:pPr>
              <a:lnSpc>
                <a:spcPct val="150000"/>
              </a:lnSpc>
              <a:buFont typeface="Wingdings" pitchFamily="2" charset="2"/>
              <a:buNone/>
            </a:pPr>
            <a:endParaRPr lang="en-US" dirty="0">
              <a:solidFill>
                <a:schemeClr val="accent2"/>
              </a:solidFill>
              <a:latin typeface="Times New Roman" pitchFamily="18" charset="0"/>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txBox="1">
            <a:spLocks/>
          </p:cNvSpPr>
          <p:nvPr/>
        </p:nvSpPr>
        <p:spPr bwMode="auto">
          <a:xfrm>
            <a:off x="685800" y="76200"/>
            <a:ext cx="7772400" cy="914400"/>
          </a:xfrm>
          <a:prstGeom prst="rect">
            <a:avLst/>
          </a:prstGeom>
          <a:noFill/>
          <a:ln w="9525">
            <a:noFill/>
            <a:miter lim="800000"/>
            <a:headEnd/>
            <a:tailEnd/>
          </a:ln>
        </p:spPr>
        <p:txBody>
          <a:bodyPr anchor="ctr"/>
          <a:lstStyle/>
          <a:p>
            <a:pPr algn="ctr"/>
            <a:r>
              <a:rPr lang="en-US" sz="3600" b="0" dirty="0">
                <a:solidFill>
                  <a:schemeClr val="tx2"/>
                </a:solidFill>
                <a:latin typeface="Arial Black" pitchFamily="34" charset="0"/>
              </a:rPr>
              <a:t>Electronic Sources</a:t>
            </a:r>
          </a:p>
        </p:txBody>
      </p:sp>
      <p:sp>
        <p:nvSpPr>
          <p:cNvPr id="2" name="TextBox 1"/>
          <p:cNvSpPr txBox="1"/>
          <p:nvPr/>
        </p:nvSpPr>
        <p:spPr>
          <a:xfrm>
            <a:off x="381000" y="1219200"/>
            <a:ext cx="8382000" cy="4154984"/>
          </a:xfrm>
          <a:prstGeom prst="rect">
            <a:avLst/>
          </a:prstGeom>
          <a:noFill/>
        </p:spPr>
        <p:txBody>
          <a:bodyPr wrap="square" rtlCol="0">
            <a:spAutoFit/>
          </a:bodyPr>
          <a:lstStyle/>
          <a:p>
            <a:pPr marL="342900" indent="-342900">
              <a:buFont typeface="Wingdings" panose="05000000000000000000" pitchFamily="2" charset="2"/>
              <a:buChar char="Ø"/>
            </a:pPr>
            <a:r>
              <a:rPr lang="en-US" dirty="0"/>
              <a:t>Provide as much of this info as you can. Look hard for it.</a:t>
            </a:r>
          </a:p>
          <a:p>
            <a:pPr marL="803275" lvl="1" indent="-346075" eaLnBrk="0" hangingPunct="0">
              <a:buFontTx/>
              <a:buChar char="•"/>
            </a:pPr>
            <a:r>
              <a:rPr lang="en-US" altLang="en-US" b="0" dirty="0"/>
              <a:t>Author and/or editor names (if available) </a:t>
            </a:r>
          </a:p>
          <a:p>
            <a:pPr marL="803275" lvl="1" indent="-346075" eaLnBrk="0" hangingPunct="0">
              <a:buFontTx/>
              <a:buChar char="•"/>
            </a:pPr>
            <a:r>
              <a:rPr lang="en-US" altLang="en-US" b="0" dirty="0"/>
              <a:t>Article name in quotation marks. </a:t>
            </a:r>
          </a:p>
          <a:p>
            <a:pPr marL="803275" lvl="1" indent="-346075" eaLnBrk="0" hangingPunct="0">
              <a:buFontTx/>
              <a:buChar char="•"/>
            </a:pPr>
            <a:r>
              <a:rPr lang="en-US" altLang="en-US" b="0" dirty="0"/>
              <a:t>Title of the website, project, or book in italics. </a:t>
            </a:r>
          </a:p>
          <a:p>
            <a:pPr marL="803275" lvl="1" indent="-346075" eaLnBrk="0" hangingPunct="0">
              <a:buFontTx/>
              <a:buChar char="•"/>
            </a:pPr>
            <a:r>
              <a:rPr lang="en-US" altLang="en-US" b="0" dirty="0"/>
              <a:t>Any version numbers available, including editions (ed.), revisions, posting dates, volumes (vol.), or issue numbers (no.). </a:t>
            </a:r>
          </a:p>
          <a:p>
            <a:pPr marL="803275" lvl="1" indent="-346075" eaLnBrk="0" hangingPunct="0">
              <a:buFontTx/>
              <a:buChar char="•"/>
            </a:pPr>
            <a:r>
              <a:rPr lang="en-US" b="0" dirty="0"/>
              <a:t>Publisher information, including the publisher name and publishing date</a:t>
            </a:r>
            <a:r>
              <a:rPr lang="en-US" b="0" dirty="0" smtClean="0"/>
              <a:t>.</a:t>
            </a:r>
          </a:p>
          <a:p>
            <a:pPr marL="803275" lvl="1" indent="-346075" eaLnBrk="0" hangingPunct="0">
              <a:buFontTx/>
              <a:buChar char="•"/>
            </a:pPr>
            <a:r>
              <a:rPr lang="en-US" b="0" dirty="0" smtClean="0"/>
              <a:t>URL (web address)</a:t>
            </a:r>
            <a:endParaRPr lang="en-US" b="0"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pt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lack"/>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6027</TotalTime>
  <Words>3555</Words>
  <Application>Microsoft Office PowerPoint</Application>
  <PresentationFormat>On-screen Show (4:3)</PresentationFormat>
  <Paragraphs>211</Paragraphs>
  <Slides>16</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ＭＳ Ｐゴシック</vt:lpstr>
      <vt:lpstr>Arial</vt:lpstr>
      <vt:lpstr>Arial Black</vt:lpstr>
      <vt:lpstr>Helvetica</vt:lpstr>
      <vt:lpstr>Times New Roman</vt:lpstr>
      <vt:lpstr>Verdana</vt:lpstr>
      <vt:lpstr>Wingdings</vt:lpstr>
      <vt:lpstr>ヒラギノ角ゴ Pro W3</vt:lpstr>
      <vt:lpstr>ppttemplate</vt:lpstr>
      <vt:lpstr>What does MLA regulate?</vt:lpstr>
      <vt:lpstr>Format: General Guidelines</vt:lpstr>
      <vt:lpstr>Formatting the 1st Page</vt:lpstr>
      <vt:lpstr>Sample 1st Page</vt:lpstr>
      <vt:lpstr>In-Text Citations: the Basics</vt:lpstr>
      <vt:lpstr>Author-Page Style</vt:lpstr>
      <vt:lpstr>Print Source with Author</vt:lpstr>
      <vt:lpstr>With Unknown Author</vt:lpstr>
      <vt:lpstr>PowerPoint Presentation</vt:lpstr>
      <vt:lpstr>Other In-Text Citations</vt:lpstr>
      <vt:lpstr>Other In-Text Citations</vt:lpstr>
      <vt:lpstr>Formatting Short Quotations</vt:lpstr>
      <vt:lpstr>Formatting Long Quotations</vt:lpstr>
      <vt:lpstr>Adding/Omitting Words</vt:lpstr>
      <vt:lpstr>Works Cited Page: The Basics</vt:lpstr>
      <vt:lpstr>PowerPoint Presentation</vt:lpstr>
    </vt:vector>
  </TitlesOfParts>
  <Company>User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Your Focus</dc:title>
  <dc:creator>User</dc:creator>
  <cp:lastModifiedBy>MATTHEW CLARK</cp:lastModifiedBy>
  <cp:revision>438</cp:revision>
  <cp:lastPrinted>2016-11-17T14:23:49Z</cp:lastPrinted>
  <dcterms:created xsi:type="dcterms:W3CDTF">2009-11-18T15:31:48Z</dcterms:created>
  <dcterms:modified xsi:type="dcterms:W3CDTF">2017-05-02T18:24:29Z</dcterms:modified>
</cp:coreProperties>
</file>