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About Literature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Lycke</a:t>
            </a:r>
          </a:p>
          <a:p>
            <a:r>
              <a:rPr lang="en-US" dirty="0"/>
              <a:t>English 2E</a:t>
            </a:r>
          </a:p>
        </p:txBody>
      </p:sp>
    </p:spTree>
    <p:extLst>
      <p:ext uri="{BB962C8B-B14F-4D97-AF65-F5344CB8AC3E}">
        <p14:creationId xmlns:p14="http://schemas.microsoft.com/office/powerpoint/2010/main" val="4095573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32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/>
              <a:t>The answers you get from literature depend on the questions you pose.</a:t>
            </a:r>
          </a:p>
          <a:p>
            <a:pPr marL="0" indent="0" algn="r">
              <a:buNone/>
            </a:pPr>
            <a:r>
              <a:rPr lang="en-US" dirty="0"/>
              <a:t>Margaret Atwood</a:t>
            </a:r>
          </a:p>
        </p:txBody>
      </p:sp>
    </p:spTree>
    <p:extLst>
      <p:ext uri="{BB962C8B-B14F-4D97-AF65-F5344CB8AC3E}">
        <p14:creationId xmlns:p14="http://schemas.microsoft.com/office/powerpoint/2010/main" val="2673369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Critical Literary Analysis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Purpose: Inform reader of the results of your analysis</a:t>
            </a:r>
          </a:p>
          <a:p>
            <a:r>
              <a:rPr lang="en-US" sz="2800" dirty="0"/>
              <a:t>Elements:</a:t>
            </a:r>
          </a:p>
          <a:p>
            <a:pPr lvl="1"/>
            <a:r>
              <a:rPr lang="en-US" sz="2400" dirty="0"/>
              <a:t>Thesis statement</a:t>
            </a:r>
          </a:p>
          <a:p>
            <a:pPr lvl="1"/>
            <a:r>
              <a:rPr lang="en-US" sz="2400" dirty="0"/>
              <a:t>Details for the text under analysis</a:t>
            </a:r>
          </a:p>
          <a:p>
            <a:pPr lvl="1"/>
            <a:r>
              <a:rPr lang="en-US" sz="2400" dirty="0"/>
              <a:t>Sensible organization—5 paragraph structure</a:t>
            </a:r>
          </a:p>
          <a:p>
            <a:pPr lvl="1"/>
            <a:r>
              <a:rPr lang="en-US" sz="2400" dirty="0"/>
              <a:t>See handout for details</a:t>
            </a:r>
          </a:p>
        </p:txBody>
      </p:sp>
    </p:spTree>
    <p:extLst>
      <p:ext uri="{BB962C8B-B14F-4D97-AF65-F5344CB8AC3E}">
        <p14:creationId xmlns:p14="http://schemas.microsoft.com/office/powerpoint/2010/main" val="2815460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Thesis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22764"/>
            <a:ext cx="9613861" cy="443345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thesis statement is the </a:t>
            </a:r>
            <a:r>
              <a:rPr lang="en-US" u="sng" dirty="0"/>
              <a:t>one sentence </a:t>
            </a:r>
            <a:r>
              <a:rPr lang="en-US" dirty="0"/>
              <a:t>in your essay that conveys the central idea.  </a:t>
            </a:r>
          </a:p>
          <a:p>
            <a:r>
              <a:rPr lang="en-US" dirty="0"/>
              <a:t>It is the </a:t>
            </a:r>
            <a:r>
              <a:rPr lang="en-US" u="sng" dirty="0"/>
              <a:t>one sentence </a:t>
            </a:r>
            <a:r>
              <a:rPr lang="en-US" dirty="0"/>
              <a:t>that tells your reader what your essay is about.  </a:t>
            </a:r>
          </a:p>
          <a:p>
            <a:r>
              <a:rPr lang="en-US" dirty="0"/>
              <a:t>It is the </a:t>
            </a:r>
            <a:r>
              <a:rPr lang="en-US" u="sng" dirty="0"/>
              <a:t>ONE sentence </a:t>
            </a:r>
            <a:r>
              <a:rPr lang="en-US" dirty="0"/>
              <a:t>that addresses your topic directly and states the main point of the essay.  </a:t>
            </a:r>
          </a:p>
          <a:p>
            <a:r>
              <a:rPr lang="en-US" dirty="0"/>
              <a:t>It should forecast the order of the paragraphs to follow.  </a:t>
            </a:r>
          </a:p>
          <a:p>
            <a:r>
              <a:rPr lang="en-US" dirty="0"/>
              <a:t>Frequently, it is the last sentence in your introduction.   </a:t>
            </a:r>
          </a:p>
          <a:p>
            <a:r>
              <a:rPr lang="en-US" dirty="0"/>
              <a:t>In your paper, </a:t>
            </a:r>
            <a:r>
              <a:rPr lang="en-US" b="1" dirty="0"/>
              <a:t>BOLD your THESIS.</a:t>
            </a:r>
          </a:p>
          <a:p>
            <a:r>
              <a:rPr lang="en-US" dirty="0"/>
              <a:t>Your topic or evidence may change as you write, so be open to revising your thesis statement to reflect exactly what you discuss in the paper.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959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Thesis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Develop/choose your topic--find a focus</a:t>
            </a:r>
          </a:p>
          <a:p>
            <a:pPr lvl="1"/>
            <a:r>
              <a:rPr lang="en-US" dirty="0"/>
              <a:t>State your idea about the topic</a:t>
            </a:r>
          </a:p>
          <a:p>
            <a:pPr lvl="1"/>
            <a:r>
              <a:rPr lang="en-US" dirty="0"/>
              <a:t>Say something important about the story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778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Statement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 (title of work), (author) (illustrates, shows) (aspect) (adjective).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Example</a:t>
            </a:r>
            <a:r>
              <a:rPr lang="en-US" sz="2800" dirty="0"/>
              <a:t>: In “Barn Burning,” William Faulkner shows the characters </a:t>
            </a:r>
            <a:r>
              <a:rPr lang="en-US" sz="2800" dirty="0" err="1"/>
              <a:t>Sardie</a:t>
            </a:r>
            <a:r>
              <a:rPr lang="en-US" sz="2800" dirty="0"/>
              <a:t> and </a:t>
            </a:r>
            <a:r>
              <a:rPr lang="en-US" sz="2800" dirty="0" err="1"/>
              <a:t>Abner</a:t>
            </a:r>
            <a:r>
              <a:rPr lang="en-US" sz="2800" dirty="0"/>
              <a:t> Snopes struggling for their identity. </a:t>
            </a:r>
          </a:p>
        </p:txBody>
      </p:sp>
    </p:spTree>
    <p:extLst>
      <p:ext uri="{BB962C8B-B14F-4D97-AF65-F5344CB8AC3E}">
        <p14:creationId xmlns:p14="http://schemas.microsoft.com/office/powerpoint/2010/main" val="1595724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thesis may focus on an analysis of one of the elements of </a:t>
            </a:r>
            <a:r>
              <a:rPr lang="en-US" dirty="0" smtClean="0"/>
              <a:t>a text </a:t>
            </a:r>
            <a:r>
              <a:rPr lang="en-US" dirty="0"/>
              <a:t>as expressed in the work: character, plot, structure, idea, theme, symbol, style, imagery, tone, etc.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</a:t>
            </a:r>
            <a:r>
              <a:rPr lang="en-US" dirty="0"/>
              <a:t>: </a:t>
            </a:r>
            <a:r>
              <a:rPr lang="en-US" sz="2800" dirty="0"/>
              <a:t>In “A Worn Path,” Eudora Welty creates a fictional character in Phoenix Jackson whose determination, faith, and cunning illustrate the indomitable human spirit. </a:t>
            </a:r>
            <a:endParaRPr lang="en-US" sz="2800" dirty="0" smtClean="0"/>
          </a:p>
          <a:p>
            <a:endParaRPr lang="en-US" dirty="0"/>
          </a:p>
          <a:p>
            <a:r>
              <a:rPr lang="en-US" dirty="0" smtClean="0"/>
              <a:t>Note </a:t>
            </a:r>
            <a:r>
              <a:rPr lang="en-US" dirty="0"/>
              <a:t>that the work, author, and character to be analyzed are identified in this thesis statement. The thesis relies on a strong verb (creates). It also identifies the element of fiction that the writer will explore (character) and the characteristics the writer will analyze and discuss (determination, faith, cunning).</a:t>
            </a:r>
          </a:p>
        </p:txBody>
      </p:sp>
    </p:spTree>
    <p:extLst>
      <p:ext uri="{BB962C8B-B14F-4D97-AF65-F5344CB8AC3E}">
        <p14:creationId xmlns:p14="http://schemas.microsoft.com/office/powerpoint/2010/main" val="3343178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character of the Nurse in Romeo and Juliet serves as a foil to young Juliet, delights us with her warmth and earthy wit, and helps realize the tragic catastrophe.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works of ecstatic love poets Rumi, Hafiz, and </a:t>
            </a:r>
            <a:r>
              <a:rPr lang="en-US" dirty="0" err="1"/>
              <a:t>Kabir</a:t>
            </a:r>
            <a:r>
              <a:rPr lang="en-US" dirty="0"/>
              <a:t> use symbols such as a lover’s longing and the Tavern of Ruin to illustrate the human soul’s desire to connect with God. </a:t>
            </a:r>
          </a:p>
        </p:txBody>
      </p:sp>
    </p:spTree>
    <p:extLst>
      <p:ext uri="{BB962C8B-B14F-4D97-AF65-F5344CB8AC3E}">
        <p14:creationId xmlns:p14="http://schemas.microsoft.com/office/powerpoint/2010/main" val="4102511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0273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129</TotalTime>
  <Words>432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Trebuchet MS</vt:lpstr>
      <vt:lpstr>Berlin</vt:lpstr>
      <vt:lpstr>Writing About Literature</vt:lpstr>
      <vt:lpstr>PowerPoint Presentation</vt:lpstr>
      <vt:lpstr>The Critical Literary Analysis Paper</vt:lpstr>
      <vt:lpstr>Thesis Statement</vt:lpstr>
      <vt:lpstr>Thesis Statement</vt:lpstr>
      <vt:lpstr>Thesis Statement Pattern</vt:lpstr>
      <vt:lpstr>The thesis may focus on an analysis of one of the elements of a text as expressed in the work: character, plot, structure, idea, theme, symbol, style, imagery, tone, etc.</vt:lpstr>
      <vt:lpstr>More Examples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About Literature</dc:title>
  <dc:creator>Kara Lycke</dc:creator>
  <cp:lastModifiedBy>KARA LYCKE</cp:lastModifiedBy>
  <cp:revision>7</cp:revision>
  <dcterms:created xsi:type="dcterms:W3CDTF">2016-11-14T04:04:11Z</dcterms:created>
  <dcterms:modified xsi:type="dcterms:W3CDTF">2016-11-14T14:28:49Z</dcterms:modified>
</cp:coreProperties>
</file>