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269" r:id="rId6"/>
    <p:sldId id="271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f1qqEV72bk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fFBj4Dk0B0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/>
              <a:t>SAT Overview</a:t>
            </a:r>
            <a:br>
              <a:rPr lang="en-US" sz="8000" dirty="0"/>
            </a:br>
            <a:r>
              <a:rPr lang="en-US" sz="1800" dirty="0"/>
              <a:t>with animal pictures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Kara Lycke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851C2C-9029-4BFC-945F-AF57F029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and Language Test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923D74-D70C-478C-B01F-4E5024F78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261" y="1737360"/>
            <a:ext cx="6541477" cy="4864880"/>
          </a:xfrm>
        </p:spPr>
      </p:pic>
    </p:spTree>
    <p:extLst>
      <p:ext uri="{BB962C8B-B14F-4D97-AF65-F5344CB8AC3E}">
        <p14:creationId xmlns:p14="http://schemas.microsoft.com/office/powerpoint/2010/main" val="331430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D066-5B0C-4416-B46D-EE139EBC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FBF05-8B58-4AB8-8C22-7A9A34495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indent="-393700" algn="l">
              <a:buFont typeface="+mj-lt"/>
              <a:buAutoNum type="arabicPeriod"/>
            </a:pPr>
            <a:endParaRPr lang="en-US" sz="3600" b="0" i="0" dirty="0">
              <a:solidFill>
                <a:srgbClr val="505050"/>
              </a:solidFill>
              <a:effectLst/>
              <a:latin typeface="Roboto"/>
            </a:endParaRPr>
          </a:p>
          <a:p>
            <a:pPr marL="393700" indent="-393700" algn="l">
              <a:buFont typeface="+mj-lt"/>
              <a:buAutoNum type="arabicPeriod"/>
            </a:pPr>
            <a:r>
              <a:rPr lang="en-US" sz="3600" b="0" i="0" dirty="0">
                <a:solidFill>
                  <a:srgbClr val="505050"/>
                </a:solidFill>
                <a:effectLst/>
                <a:latin typeface="Roboto"/>
              </a:rPr>
              <a:t> Read.</a:t>
            </a:r>
          </a:p>
          <a:p>
            <a:pPr marL="393700" indent="-393700" algn="l">
              <a:buFont typeface="+mj-lt"/>
              <a:buAutoNum type="arabicPeriod"/>
            </a:pPr>
            <a:r>
              <a:rPr lang="en-US" sz="3600" b="0" i="0" dirty="0">
                <a:solidFill>
                  <a:srgbClr val="505050"/>
                </a:solidFill>
                <a:effectLst/>
                <a:latin typeface="Roboto"/>
              </a:rPr>
              <a:t> Find mistakes and weaknesses.</a:t>
            </a:r>
          </a:p>
          <a:p>
            <a:pPr marL="393700" indent="-393700" algn="l">
              <a:buFont typeface="+mj-lt"/>
              <a:buAutoNum type="arabicPeriod"/>
            </a:pPr>
            <a:r>
              <a:rPr lang="en-US" sz="3600" b="0" i="0" dirty="0">
                <a:solidFill>
                  <a:srgbClr val="505050"/>
                </a:solidFill>
                <a:effectLst/>
                <a:latin typeface="Roboto"/>
              </a:rPr>
              <a:t> Fix them.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67DB3-35F5-4030-AFB7-3A6EC4FC7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11996D-937F-42E8-AA2A-86D4D91A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77" y="623690"/>
            <a:ext cx="3845988" cy="28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What to Expect on the SAT Writing and Language Test">
            <a:hlinkClick r:id="" action="ppaction://media"/>
            <a:extLst>
              <a:ext uri="{FF2B5EF4-FFF2-40B4-BE49-F238E27FC236}">
                <a16:creationId xmlns:a16="http://schemas.microsoft.com/office/drawing/2014/main" id="{0FE0163A-72D0-4018-B26C-1C0BF1ECED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5960" y="140677"/>
            <a:ext cx="11653443" cy="6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1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A959-FD16-41CC-95F2-36222FB6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505050"/>
                </a:solidFill>
                <a:effectLst/>
                <a:latin typeface="Roboto Slab Bold"/>
              </a:rPr>
              <a:t>What the Writing and Language Test Is Like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1465F-0C21-476A-AA50-A9DBEE3B1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1343"/>
            <a:ext cx="10058400" cy="4346916"/>
          </a:xfrm>
        </p:spPr>
        <p:txBody>
          <a:bodyPr>
            <a:normAutofit/>
          </a:bodyPr>
          <a:lstStyle/>
          <a:p>
            <a:pPr algn="l"/>
            <a:r>
              <a:rPr lang="en-US" sz="2400" b="0" i="0" dirty="0">
                <a:solidFill>
                  <a:srgbClr val="505050"/>
                </a:solidFill>
                <a:effectLst/>
                <a:latin typeface="Roboto"/>
              </a:rPr>
              <a:t>You’ll need to:</a:t>
            </a:r>
          </a:p>
          <a:p>
            <a:pPr marL="338138" indent="-112713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505050"/>
                </a:solidFill>
                <a:effectLst/>
                <a:latin typeface="Roboto"/>
              </a:rPr>
              <a:t> look closely at a single sentence</a:t>
            </a:r>
          </a:p>
          <a:p>
            <a:pPr marL="338138" indent="-112713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505050"/>
                </a:solidFill>
                <a:effectLst/>
                <a:latin typeface="Roboto"/>
              </a:rPr>
              <a:t>read the entire piece and interpret a graphic</a:t>
            </a:r>
          </a:p>
          <a:p>
            <a:pPr marL="630746" lvl="1" indent="-112713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505050"/>
                </a:solidFill>
                <a:effectLst/>
                <a:latin typeface="Roboto"/>
              </a:rPr>
              <a:t>For instance, you might be asked to choose a sentence that corrects a misinterpretation of a scientific chart or that better explains the importance of the data.</a:t>
            </a:r>
          </a:p>
          <a:p>
            <a:pPr algn="l"/>
            <a:r>
              <a:rPr lang="en-US" sz="2400" b="0" i="0" dirty="0">
                <a:solidFill>
                  <a:srgbClr val="505050"/>
                </a:solidFill>
                <a:effectLst/>
                <a:latin typeface="Roboto"/>
              </a:rPr>
              <a:t>The passages you improve will range from arguments to nonfiction narratives and will be about careers, history, social studies, the humanities, and science.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84088-EA45-4708-9A2B-6E90CE095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559" y="1133205"/>
            <a:ext cx="3551506" cy="229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41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6CE1F-FE5B-4356-8AE4-48E11F5C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505050"/>
                </a:solidFill>
                <a:effectLst/>
                <a:latin typeface="Roboto Slab Bold"/>
              </a:rPr>
              <a:t>What the Writing and Language Test Measures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6D679D-4523-4E90-8245-631EC63C0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76558">
            <a:off x="4886862" y="1431183"/>
            <a:ext cx="5540444" cy="4864781"/>
          </a:xfrm>
        </p:spPr>
      </p:pic>
    </p:spTree>
    <p:extLst>
      <p:ext uri="{BB962C8B-B14F-4D97-AF65-F5344CB8AC3E}">
        <p14:creationId xmlns:p14="http://schemas.microsoft.com/office/powerpoint/2010/main" val="12329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4AD1-C50B-4C17-AD92-96081462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before…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A271-1D05-44B3-9C64-6D9FBB120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280988" indent="-280988">
              <a:buFont typeface="Wingdings" panose="05000000000000000000" pitchFamily="2" charset="2"/>
              <a:buChar char="§"/>
            </a:pPr>
            <a:r>
              <a:rPr lang="en-US" sz="3600" dirty="0"/>
              <a:t>Command of Evidence</a:t>
            </a:r>
          </a:p>
          <a:p>
            <a:pPr marL="280988" indent="-280988">
              <a:buFont typeface="Wingdings" panose="05000000000000000000" pitchFamily="2" charset="2"/>
              <a:buChar char="§"/>
            </a:pPr>
            <a:r>
              <a:rPr lang="en-US" sz="3600" dirty="0"/>
              <a:t>Words in Context</a:t>
            </a:r>
          </a:p>
          <a:p>
            <a:pPr marL="280988" indent="-280988">
              <a:buFont typeface="Wingdings" panose="05000000000000000000" pitchFamily="2" charset="2"/>
              <a:buChar char="§"/>
            </a:pPr>
            <a:r>
              <a:rPr lang="en-US" sz="3600" dirty="0"/>
              <a:t>and…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B2549-9BEC-4F62-A268-AFDF07342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BED52-6764-4AAE-B374-EDF05DB45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21" y="3282206"/>
            <a:ext cx="3766269" cy="24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3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CFCB-59E8-4E53-8245-5EC5186A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in History, Social Studies, and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0FB5-7DBE-4554-A075-E9C31051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05050"/>
                </a:solidFill>
                <a:latin typeface="Roboto"/>
              </a:rPr>
              <a:t>R</a:t>
            </a:r>
            <a:r>
              <a:rPr lang="en-US" sz="2800" b="0" i="0" dirty="0">
                <a:solidFill>
                  <a:srgbClr val="505050"/>
                </a:solidFill>
                <a:effectLst/>
                <a:latin typeface="Roboto"/>
              </a:rPr>
              <a:t>ead passages with a critical eye and make editorial decisions that improve them.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44C0B-1E53-4710-84AC-859441EEF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78C6D-A6E9-44D7-9D8F-E896A35D7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18" y="3418234"/>
            <a:ext cx="3789460" cy="27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B1B7-81C7-42AE-90DA-2BAC9A96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of Ideas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1A792-0C6A-4E1A-8B71-D9F5DE2C8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indent="-225425"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rgbClr val="505050"/>
                </a:solidFill>
                <a:effectLst/>
                <a:latin typeface="Roboto"/>
              </a:rPr>
              <a:t>Questions about a passage’s organization and its impact. </a:t>
            </a:r>
          </a:p>
          <a:p>
            <a:pPr marL="225425" indent="-225425"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505050"/>
                </a:solidFill>
                <a:effectLst/>
                <a:latin typeface="Roboto"/>
              </a:rPr>
              <a:t>For instance, you will be asked which words or structural changes improve how well it makes its point and how well its sentences and paragraphs work together. 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5FF99-B6B6-48E6-95D7-0556BC803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7C5A9A-C7FE-4B7B-A6F3-6BBC83BC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03" y="3169659"/>
            <a:ext cx="3976090" cy="259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7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77DE-EE54-4769-BCC1-1C29BDB2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Conventions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4859A-A997-46ED-9AD7-EF6FE2730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3700" indent="-393700" algn="l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05050"/>
                </a:solidFill>
                <a:latin typeface="Roboto"/>
              </a:rPr>
              <a:t>S</a:t>
            </a:r>
            <a:r>
              <a:rPr lang="en-US" sz="3200" b="0" i="0" dirty="0">
                <a:solidFill>
                  <a:srgbClr val="505050"/>
                </a:solidFill>
                <a:effectLst/>
                <a:latin typeface="Roboto"/>
              </a:rPr>
              <a:t>entence structure</a:t>
            </a:r>
          </a:p>
          <a:p>
            <a:pPr marL="393700" indent="-393700" algn="l">
              <a:buFont typeface="Wingdings" panose="05000000000000000000" pitchFamily="2" charset="2"/>
              <a:buChar char="§"/>
            </a:pPr>
            <a:r>
              <a:rPr lang="en-US" sz="3200" b="0" i="0" dirty="0">
                <a:solidFill>
                  <a:srgbClr val="505050"/>
                </a:solidFill>
                <a:effectLst/>
                <a:latin typeface="Roboto"/>
              </a:rPr>
              <a:t>Usage</a:t>
            </a:r>
          </a:p>
          <a:p>
            <a:pPr marL="393700" indent="-393700" algn="l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05050"/>
                </a:solidFill>
                <a:latin typeface="Roboto"/>
              </a:rPr>
              <a:t>P</a:t>
            </a:r>
            <a:r>
              <a:rPr lang="en-US" sz="3200" b="0" i="0" dirty="0">
                <a:solidFill>
                  <a:srgbClr val="505050"/>
                </a:solidFill>
                <a:effectLst/>
                <a:latin typeface="Roboto"/>
              </a:rPr>
              <a:t>unctuation </a:t>
            </a:r>
          </a:p>
          <a:p>
            <a:pPr marL="393700" indent="-393700" algn="l">
              <a:buFont typeface="Wingdings" panose="05000000000000000000" pitchFamily="2" charset="2"/>
              <a:buChar char="§"/>
            </a:pPr>
            <a:endParaRPr lang="en-US" dirty="0">
              <a:solidFill>
                <a:srgbClr val="505050"/>
              </a:solidFill>
              <a:latin typeface="Roboto"/>
            </a:endParaRPr>
          </a:p>
          <a:p>
            <a:pPr marL="280988" indent="-280988" algn="l"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505050"/>
                </a:solidFill>
                <a:effectLst/>
                <a:latin typeface="Roboto"/>
              </a:rPr>
              <a:t>Change verb tense, parallel construction, subject-verb agreement, and comma use.  </a:t>
            </a:r>
          </a:p>
          <a:p>
            <a:pPr marL="280988" indent="-280988" algn="l"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505050"/>
                </a:solidFill>
                <a:effectLst/>
                <a:latin typeface="Roboto"/>
              </a:rPr>
              <a:t>Or make NO CHANGE.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5A970-D604-438D-A1BE-987BD61AD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3C025E-4116-4148-83E0-3A1C0E6FC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1" y="4301195"/>
            <a:ext cx="4776591" cy="22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4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3AEADE-A681-474D-88A2-5D8F54693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58" y="286603"/>
            <a:ext cx="9066644" cy="602542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CAC769-CA35-442F-919E-B951660CCBE5}"/>
              </a:ext>
            </a:extLst>
          </p:cNvPr>
          <p:cNvSpPr txBox="1"/>
          <p:nvPr/>
        </p:nvSpPr>
        <p:spPr>
          <a:xfrm>
            <a:off x="555658" y="6386731"/>
            <a:ext cx="10867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https://collegereadiness.collegeboard.org/pdf/official-sat-study-guide-introduction.pdf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1443F-CA30-4A9D-8072-EEABB6680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941" y="545974"/>
            <a:ext cx="2528367" cy="28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1611-F15E-460A-B1FB-13A0BFF0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What to Expect on the SAT Reading Test">
            <a:hlinkClick r:id="" action="ppaction://media"/>
            <a:extLst>
              <a:ext uri="{FF2B5EF4-FFF2-40B4-BE49-F238E27FC236}">
                <a16:creationId xmlns:a16="http://schemas.microsoft.com/office/drawing/2014/main" id="{5224F994-BBAD-40A4-BD0D-EA562F7AFC2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074" y="0"/>
            <a:ext cx="12076926" cy="682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384E-B12C-4809-8AAD-FB0BC274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Reading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7C81A-022A-4F9F-9C03-5B7FF97C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505050"/>
                </a:solidFill>
                <a:effectLst/>
                <a:latin typeface="Roboto"/>
              </a:rPr>
              <a:t>All Reading Test questions are multiple choice and 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505050"/>
                </a:solidFill>
                <a:latin typeface="Roboto"/>
              </a:rPr>
              <a:t>	</a:t>
            </a:r>
            <a:r>
              <a:rPr lang="en-US" sz="2800" b="0" i="0" dirty="0">
                <a:solidFill>
                  <a:srgbClr val="505050"/>
                </a:solidFill>
                <a:effectLst/>
                <a:latin typeface="Roboto"/>
              </a:rPr>
              <a:t>based on passages.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505050"/>
                </a:solidFill>
                <a:effectLst/>
                <a:latin typeface="Roboto"/>
              </a:rPr>
              <a:t>Some passages are paired with other passages.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505050"/>
                </a:solidFill>
                <a:effectLst/>
                <a:latin typeface="Roboto"/>
              </a:rPr>
              <a:t>Informational graphics, such as tables, graphs, and charts, accompany some passages—but no math is required.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505050"/>
                </a:solidFill>
                <a:effectLst/>
                <a:latin typeface="Roboto"/>
              </a:rPr>
              <a:t>Prior topic-specific knowledge is never tested.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97963-7152-4DA5-8697-0A81E33FD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018" y="286603"/>
            <a:ext cx="2361808" cy="27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5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8150-732D-452C-8E9F-7A40CD2EB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7" y="988908"/>
            <a:ext cx="10058400" cy="725378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505050"/>
                </a:solidFill>
                <a:effectLst/>
                <a:latin typeface="Roboto"/>
              </a:rPr>
              <a:t>The Reading Test always includes…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E1FB-569E-46A9-A1CD-825B377B8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949647" cy="3760891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505050"/>
                </a:solidFill>
                <a:effectLst/>
                <a:latin typeface="Roboto"/>
              </a:rPr>
              <a:t>One passage from a classic or contemporary work of U.S. or world literature.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505050"/>
                </a:solidFill>
                <a:effectLst/>
                <a:latin typeface="Roboto"/>
              </a:rPr>
              <a:t>One passage or a pair of passages from either a U.S. founding document or a text in the Great Global Conversation they inspired. The U.S. Constitution or a speech by Nelson Mandela, for example.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505050"/>
                </a:solidFill>
                <a:effectLst/>
                <a:latin typeface="Roboto"/>
              </a:rPr>
              <a:t>A selection about economics, psychology, sociology, or some other social science.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505050"/>
                </a:solidFill>
                <a:effectLst/>
                <a:latin typeface="Roboto"/>
              </a:rPr>
              <a:t>Two science passages (or one passage and one passage pair) that </a:t>
            </a:r>
          </a:p>
          <a:p>
            <a:pPr marL="292608" lvl="1" indent="0">
              <a:buNone/>
            </a:pPr>
            <a:r>
              <a:rPr lang="en-US" sz="2600" b="0" i="0" dirty="0">
                <a:solidFill>
                  <a:srgbClr val="505050"/>
                </a:solidFill>
                <a:effectLst/>
                <a:latin typeface="Roboto"/>
              </a:rPr>
              <a:t>examine foundational concepts and developments in Earth </a:t>
            </a:r>
          </a:p>
          <a:p>
            <a:pPr marL="292608" lvl="1" indent="0">
              <a:buNone/>
            </a:pPr>
            <a:r>
              <a:rPr lang="en-US" sz="2600" b="0" i="0" dirty="0">
                <a:solidFill>
                  <a:srgbClr val="505050"/>
                </a:solidFill>
                <a:effectLst/>
                <a:latin typeface="Roboto"/>
              </a:rPr>
              <a:t>science,  biology, chemistry, or physics. </a:t>
            </a: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F7B1C-AD4A-409D-9C37-E95E456BB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27" y="4777107"/>
            <a:ext cx="2476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3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BBFC-D007-42FE-9CD9-6ED86C60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Reading Test Measures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5B17FF-0434-413F-BB7B-4A1B62EC0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199" y="1897184"/>
            <a:ext cx="6227601" cy="4470356"/>
          </a:xfrm>
        </p:spPr>
      </p:pic>
    </p:spTree>
    <p:extLst>
      <p:ext uri="{BB962C8B-B14F-4D97-AF65-F5344CB8AC3E}">
        <p14:creationId xmlns:p14="http://schemas.microsoft.com/office/powerpoint/2010/main" val="189221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76B1-CFFB-4775-BDB0-50999BC9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of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F7E4-C495-4C80-A8E2-B608023F6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505050"/>
                </a:solidFill>
                <a:effectLst/>
                <a:latin typeface="Roboto"/>
              </a:rPr>
              <a:t>Find evidence in a passage (or pair of passages) that best supports the answer to a previous question or serves as the basis for a reasonable conclusion.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505050"/>
                </a:solidFill>
                <a:effectLst/>
                <a:latin typeface="Roboto"/>
              </a:rPr>
              <a:t>Identify how authors use evidence to support their claims.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505050"/>
                </a:solidFill>
                <a:effectLst/>
                <a:latin typeface="Roboto"/>
              </a:rPr>
              <a:t>Find a relationship between an informational graphic and the passage it’s paired with.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6E69-C7BE-41D4-8386-05A6ABAD7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CFEB0-6222-4B8C-9FA9-3C37D9EF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13" y="3324405"/>
            <a:ext cx="4120380" cy="223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5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C167-03DB-400A-8621-F060B6D0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D8437-03E0-4F81-9A75-423B4175B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400" b="0" i="0" dirty="0">
                <a:solidFill>
                  <a:srgbClr val="505050"/>
                </a:solidFill>
                <a:effectLst/>
                <a:latin typeface="Roboto"/>
              </a:rPr>
              <a:t>Many questions focus on important, widely used words and phrases that you’ll find in texts in many different subjects.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505050"/>
                </a:solidFill>
                <a:effectLst/>
                <a:latin typeface="Roboto"/>
              </a:rPr>
              <a:t>Use context clues in a passage to figure out which meaning of a word or phrase is being used.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505050"/>
                </a:solidFill>
                <a:effectLst/>
                <a:latin typeface="Roboto"/>
              </a:rPr>
              <a:t>Decide how an author’s word choice shapes meaning, style, and tone.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F7371-97C1-42AE-86FA-BEFB6D86A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A37AB-F058-48D2-9F18-BCCBED149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3043050"/>
            <a:ext cx="3517567" cy="32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9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C3012-4197-41BE-AD5B-B79FC566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in History, Social Science, and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4F294-0ABB-4EF3-A95B-40A1F69EA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505050"/>
                </a:solidFill>
                <a:effectLst/>
                <a:latin typeface="Roboto"/>
              </a:rPr>
              <a:t>Questions ask you to draw on the reading skills needed most in those subjects. For instance, you might read about an experiment then see questions that ask you to:</a:t>
            </a:r>
          </a:p>
          <a:p>
            <a:pPr algn="l"/>
            <a:endParaRPr lang="en-US" b="0" i="0" dirty="0">
              <a:solidFill>
                <a:srgbClr val="505050"/>
              </a:solidFill>
              <a:effectLst/>
              <a:latin typeface="Robo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505050"/>
                </a:solidFill>
                <a:effectLst/>
                <a:latin typeface="Roboto"/>
              </a:rPr>
              <a:t>Examine hypotheses.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505050"/>
                </a:solidFill>
                <a:effectLst/>
                <a:latin typeface="Roboto"/>
              </a:rPr>
              <a:t>Interpret data.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505050"/>
                </a:solidFill>
                <a:effectLst/>
                <a:latin typeface="Roboto"/>
              </a:rPr>
              <a:t>Consider implications.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505050"/>
              </a:solidFill>
              <a:effectLst/>
              <a:latin typeface="Roboto"/>
            </a:endParaRPr>
          </a:p>
          <a:p>
            <a:pPr algn="l"/>
            <a:r>
              <a:rPr lang="en-US" b="0" i="0" dirty="0">
                <a:solidFill>
                  <a:srgbClr val="505050"/>
                </a:solidFill>
                <a:effectLst/>
                <a:latin typeface="Roboto"/>
              </a:rPr>
              <a:t>Answers are based only on the content stated in or implied by the passage.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7D91B-C8C0-41A8-8039-4B553958C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089860-F9F1-4139-9DCE-1F23CFED1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" y="3323456"/>
            <a:ext cx="4147150" cy="26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3140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{81A91BCD-E302-41F1-AC61-9284F5CA9D84}tf33845126_win32</Template>
  <TotalTime>221</TotalTime>
  <Words>582</Words>
  <Application>Microsoft Office PowerPoint</Application>
  <PresentationFormat>Widescreen</PresentationFormat>
  <Paragraphs>63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Franklin Gothic Book</vt:lpstr>
      <vt:lpstr>Roboto</vt:lpstr>
      <vt:lpstr>Roboto Slab Bold</vt:lpstr>
      <vt:lpstr>Wingdings</vt:lpstr>
      <vt:lpstr>1_RetrospectVTI</vt:lpstr>
      <vt:lpstr>SAT Overview with animal pictures</vt:lpstr>
      <vt:lpstr>PowerPoint Presentation</vt:lpstr>
      <vt:lpstr>PowerPoint Presentation</vt:lpstr>
      <vt:lpstr>The Reading Test</vt:lpstr>
      <vt:lpstr>The Reading Test always includes…</vt:lpstr>
      <vt:lpstr>What the Reading Test Measures</vt:lpstr>
      <vt:lpstr>Command of Evidence</vt:lpstr>
      <vt:lpstr>Words in Context</vt:lpstr>
      <vt:lpstr>Analysis in History, Social Science, and Science</vt:lpstr>
      <vt:lpstr>Writing and Language Test</vt:lpstr>
      <vt:lpstr>PowerPoint Presentation</vt:lpstr>
      <vt:lpstr>PowerPoint Presentation</vt:lpstr>
      <vt:lpstr>What the Writing and Language Test Is Like</vt:lpstr>
      <vt:lpstr>What the Writing and Language Test Measures</vt:lpstr>
      <vt:lpstr>Like before…  </vt:lpstr>
      <vt:lpstr>Analysis in History, Social Studies, and Science</vt:lpstr>
      <vt:lpstr>Expression of Ideas </vt:lpstr>
      <vt:lpstr>English Conventions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 Prep with cute animal picutres</dc:title>
  <dc:creator>KARA LYCKE</dc:creator>
  <cp:lastModifiedBy>Kara Lycke</cp:lastModifiedBy>
  <cp:revision>10</cp:revision>
  <dcterms:created xsi:type="dcterms:W3CDTF">2021-03-14T21:30:22Z</dcterms:created>
  <dcterms:modified xsi:type="dcterms:W3CDTF">2021-03-15T01:11:56Z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